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18" name="Nekonohimits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715937A1-45FB-4705-8C86-84A405E58DEF}">
  <a:tblStyle styleId="{715937A1-45FB-4705-8C86-84A405E58DEF}"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bold.fntdata"/><Relationship Id="rId14" Type="http://schemas.openxmlformats.org/officeDocument/2006/relationships/slide" Target="slides/slide8.xml"/><Relationship Id="rId36" Type="http://schemas.openxmlformats.org/officeDocument/2006/relationships/font" Target="fonts/Roboto-regular.fntdata"/><Relationship Id="rId17" Type="http://schemas.openxmlformats.org/officeDocument/2006/relationships/slide" Target="slides/slide11.xml"/><Relationship Id="rId39" Type="http://schemas.openxmlformats.org/officeDocument/2006/relationships/font" Target="fonts/Roboto-boldItalic.fntdata"/><Relationship Id="rId16" Type="http://schemas.openxmlformats.org/officeDocument/2006/relationships/slide" Target="slides/slide10.xml"/><Relationship Id="rId38" Type="http://schemas.openxmlformats.org/officeDocument/2006/relationships/font" Target="fonts/Roboto-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dt="2017-04-16T20:16:36.567">
    <p:pos x="6000" y="0"/>
    <p:text>Based on minutes given on individual slides, presentation should be approximately 38 minutes long, giving 12 minutes for questions / extra demoing.</p:text>
  </p:cm>
  <p:cm authorId="0" idx="2" dt="2017-04-16T20:08:12.564">
    <p:pos x="6000" y="100"/>
    <p:text>Was the presentation well-organized (slide order &amp; flow)?</p:text>
  </p:cm>
  <p:cm authorId="0" idx="3" dt="2017-04-16T20:08:03.506">
    <p:pos x="6000" y="200"/>
    <p:text>Presentation time should be about 30-50 minutes. Was it too short or too long?</p:text>
  </p:cm>
  <p:cm authorId="0" idx="4" dt="2017-04-16T20:07:56.767">
    <p:pos x="6000" y="300"/>
    <p:text>Were the slides laid out clearly and legibly?</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5" dt="2017-04-16T20:14:43.482">
    <p:pos x="6000" y="0"/>
    <p:text>Daria - 2 minutes</p:text>
  </p:cm>
  <p:cm authorId="0" idx="6" dt="2017-04-16T20:07:47.189">
    <p:pos x="6000" y="100"/>
    <p:text>In the beginning, did the team give a good introduction to the project (business background, needs and objectives)?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7" dt="2017-04-16T20:14:32.006">
    <p:pos x="6000" y="0"/>
    <p:text>Allen - 5 minutes</p:text>
  </p:cm>
  <p:cm authorId="0" idx="8" dt="2017-04-16T20:09:55.624">
    <p:pos x="6000" y="100"/>
    <p:text>Were they able to analyze the complexities of key algorithms implemented in their system?</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9" dt="2017-04-16T20:15:20.839">
    <p:pos x="6000" y="0"/>
    <p:text>Daria - 10 minutes</p:text>
  </p:cm>
  <p:cm authorId="0" idx="10" dt="2017-04-16T20:08:44.026">
    <p:pos x="6000" y="100"/>
    <p:text>From a user perspective, were the test results convincing?</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1" dt="2017-04-16T20:14:56.522">
    <p:pos x="6000" y="0"/>
    <p:text>Krystal - 2 minutes</p:text>
  </p:cm>
  <p:cm authorId="0" idx="12" dt="2017-04-16T20:09:34.277">
    <p:pos x="6000" y="100"/>
    <p:text>Did they demonstrate an ability to analyze the local or global impact of their capstone project on individuals, organizations, and society?</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3" dt="2017-04-16T20:14:18.045">
    <p:pos x="6000" y="0"/>
    <p:text>Krystal - 10 minutes</p:text>
  </p:cm>
  <p:cm authorId="0" idx="14" dt="2017-04-16T20:09:14.193">
    <p:pos x="6000" y="100"/>
    <p:text>Were they able to demonstrate a functioning system?</p:text>
  </p:cm>
  <p:cm authorId="0" idx="15" dt="2017-04-16T20:09:07.708">
    <p:pos x="6000" y="200"/>
    <p:text>From your judgement, have they built a system that can successfully meet all the user requirements?</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6" dt="2017-04-16T20:15:45.215">
    <p:pos x="6000" y="0"/>
    <p:text>Everyone - 3 minutes per person (9 minutes total)</p:text>
  </p:cm>
  <p:cm authorId="0" idx="17" dt="2017-04-16T20:10:29.363">
    <p:pos x="6000" y="100"/>
    <p:text>Did they summarize skills they would otherwise have NOT learned if not doing the capstone project?</p:text>
  </p:cm>
  <p:cm authorId="0" idx="18" dt="2017-04-16T20:10:21.887">
    <p:pos x="6000" y="200"/>
    <p:text>Did they summarize lessons learned?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Local - high school &gt; college</a:t>
            </a:r>
          </a:p>
          <a:p>
            <a:pPr lvl="0">
              <a:spcBef>
                <a:spcPts val="0"/>
              </a:spcBef>
              <a:buNone/>
            </a:pPr>
            <a:r>
              <a:rPr lang="en"/>
              <a:t>Organization - juvenile detention center, where perhaps a user is not yet aware of the opportunities that exist for them</a:t>
            </a:r>
          </a:p>
          <a:p>
            <a:pPr lvl="0">
              <a:spcBef>
                <a:spcPts val="0"/>
              </a:spcBef>
              <a:buNone/>
            </a:pPr>
            <a:r>
              <a:rPr lang="en"/>
              <a:t>Global - how amazing would it be to ask google a question and for google to provide answers that are suited to you personally? “Teach me to paint” artist? professional?</a:t>
            </a:r>
          </a:p>
          <a:p>
            <a:pPr lvl="0">
              <a:spcBef>
                <a:spcPts val="0"/>
              </a:spcBef>
              <a:buNone/>
            </a:pPr>
            <a:r>
              <a:t/>
            </a:r>
            <a:endParaRPr/>
          </a:p>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Front end: responsive designs, javascript/jquery, design/styling, frameworks. Agile development and integration. Communication and teamwork. Git.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16" name="Shape 16"/>
          <p:cNvSpPr txBox="1"/>
          <p:nvPr>
            <p:ph type="ctrTitle"/>
          </p:nvPr>
        </p:nvSpPr>
        <p:spPr>
          <a:xfrm>
            <a:off x="598100" y="1775222"/>
            <a:ext cx="8222100" cy="838800"/>
          </a:xfrm>
          <a:prstGeom prst="rect">
            <a:avLst/>
          </a:prstGeom>
        </p:spPr>
        <p:txBody>
          <a:bodyPr anchorCtr="0" anchor="b"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17" name="Shape 17"/>
          <p:cNvSpPr txBox="1"/>
          <p:nvPr>
            <p:ph idx="1" type="subTitle"/>
          </p:nvPr>
        </p:nvSpPr>
        <p:spPr>
          <a:xfrm>
            <a:off x="598088" y="2715912"/>
            <a:ext cx="8222100" cy="432900"/>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p:txBody>
      </p:sp>
      <p:sp>
        <p:nvSpPr>
          <p:cNvPr id="18" name="Shape 1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dk1"/>
        </a:solidFill>
      </p:bgPr>
    </p:bg>
    <p:spTree>
      <p:nvGrpSpPr>
        <p:cNvPr id="69"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2" name="Shape 7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76" name="Shape 76"/>
          <p:cNvSpPr txBox="1"/>
          <p:nvPr>
            <p:ph type="title"/>
          </p:nvPr>
        </p:nvSpPr>
        <p:spPr>
          <a:xfrm>
            <a:off x="311700" y="1256050"/>
            <a:ext cx="8520600" cy="20307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77" name="Shape 77"/>
          <p:cNvSpPr txBox="1"/>
          <p:nvPr>
            <p:ph idx="1" type="body"/>
          </p:nvPr>
        </p:nvSpPr>
        <p:spPr>
          <a:xfrm>
            <a:off x="311700" y="3369225"/>
            <a:ext cx="8520600" cy="1281900"/>
          </a:xfrm>
          <a:prstGeom prst="rect">
            <a:avLst/>
          </a:prstGeom>
        </p:spPr>
        <p:txBody>
          <a:bodyPr anchorCtr="0" anchor="t" bIns="91425" lIns="91425" rIns="91425" tIns="91425"/>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p:txBody>
      </p:sp>
      <p:sp>
        <p:nvSpPr>
          <p:cNvPr id="78" name="Shape 7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9" name="Shape 79"/>
        <p:cNvGrpSpPr/>
        <p:nvPr/>
      </p:nvGrpSpPr>
      <p:grpSpPr>
        <a:xfrm>
          <a:off x="0" y="0"/>
          <a:ext cx="0" cy="0"/>
          <a:chOff x="0" y="0"/>
          <a:chExt cx="0" cy="0"/>
        </a:xfrm>
      </p:grpSpPr>
      <p:sp>
        <p:nvSpPr>
          <p:cNvPr id="80" name="Shape 80"/>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9" name="Shape 19"/>
        <p:cNvGrpSpPr/>
        <p:nvPr/>
      </p:nvGrpSpPr>
      <p:grpSpPr>
        <a:xfrm>
          <a:off x="0" y="0"/>
          <a:ext cx="0" cy="0"/>
          <a:chOff x="0" y="0"/>
          <a:chExt cx="0" cy="0"/>
        </a:xfrm>
      </p:grpSpPr>
      <p:grpSp>
        <p:nvGrpSpPr>
          <p:cNvPr id="20" name="Shape 20"/>
          <p:cNvGrpSpPr/>
          <p:nvPr/>
        </p:nvGrpSpPr>
        <p:grpSpPr>
          <a:xfrm>
            <a:off x="6098378"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2" name="Shape 2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23" name="Shape 2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26" name="Shape 26"/>
          <p:cNvSpPr txBox="1"/>
          <p:nvPr>
            <p:ph type="title"/>
          </p:nvPr>
        </p:nvSpPr>
        <p:spPr>
          <a:xfrm>
            <a:off x="598100" y="2152347"/>
            <a:ext cx="8222100" cy="838800"/>
          </a:xfrm>
          <a:prstGeom prst="rect">
            <a:avLst/>
          </a:prstGeom>
        </p:spPr>
        <p:txBody>
          <a:bodyPr anchorCtr="0" anchor="ctr"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27" name="Shape 27"/>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8"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1" name="Shape 31"/>
            <p:cNvSpPr/>
            <p:nvPr/>
          </p:nvSpPr>
          <p:spPr>
            <a:xfrm flipH="1">
              <a:off x="6181162" y="3903669"/>
              <a:ext cx="989100" cy="9879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2" name="Shape 32"/>
            <p:cNvSpPr/>
            <p:nvPr/>
          </p:nvSpPr>
          <p:spPr>
            <a:xfrm>
              <a:off x="7170274" y="3903669"/>
              <a:ext cx="989100" cy="987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34" name="Shape 34"/>
            <p:cNvSpPr/>
            <p:nvPr/>
          </p:nvSpPr>
          <p:spPr>
            <a:xfrm>
              <a:off x="0" y="4891594"/>
              <a:ext cx="9144000" cy="2520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35" name="Shape 35"/>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6" name="Shape 36"/>
          <p:cNvSpPr txBox="1"/>
          <p:nvPr>
            <p:ph idx="1" type="body"/>
          </p:nvPr>
        </p:nvSpPr>
        <p:spPr>
          <a:xfrm>
            <a:off x="311700" y="1229875"/>
            <a:ext cx="8520600" cy="3339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8" name="Shape 38"/>
        <p:cNvGrpSpPr/>
        <p:nvPr/>
      </p:nvGrpSpPr>
      <p:grpSpPr>
        <a:xfrm>
          <a:off x="0" y="0"/>
          <a:ext cx="0" cy="0"/>
          <a:chOff x="0" y="0"/>
          <a:chExt cx="0" cy="0"/>
        </a:xfrm>
      </p:grpSpPr>
      <p:sp>
        <p:nvSpPr>
          <p:cNvPr id="39" name="Shape 39"/>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 type="body"/>
          </p:nvPr>
        </p:nvSpPr>
        <p:spPr>
          <a:xfrm>
            <a:off x="311700" y="1229975"/>
            <a:ext cx="3999900"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2" type="body"/>
          </p:nvPr>
        </p:nvSpPr>
        <p:spPr>
          <a:xfrm>
            <a:off x="4832400" y="1229975"/>
            <a:ext cx="3999900"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2" name="Shape 42"/>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3" name="Shape 43"/>
        <p:cNvGrpSpPr/>
        <p:nvPr/>
      </p:nvGrpSpPr>
      <p:grpSpPr>
        <a:xfrm>
          <a:off x="0" y="0"/>
          <a:ext cx="0" cy="0"/>
          <a:chOff x="0" y="0"/>
          <a:chExt cx="0" cy="0"/>
        </a:xfrm>
      </p:grpSpPr>
      <p:sp>
        <p:nvSpPr>
          <p:cNvPr id="44" name="Shape 44"/>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5" name="Shape 45"/>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46" name="Shape 46"/>
        <p:cNvGrpSpPr/>
        <p:nvPr/>
      </p:nvGrpSpPr>
      <p:grpSpPr>
        <a:xfrm>
          <a:off x="0" y="0"/>
          <a:ext cx="0" cy="0"/>
          <a:chOff x="0" y="0"/>
          <a:chExt cx="0" cy="0"/>
        </a:xfrm>
      </p:grpSpPr>
      <p:sp>
        <p:nvSpPr>
          <p:cNvPr id="47" name="Shape 47"/>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8" name="Shape 48"/>
          <p:cNvSpPr txBox="1"/>
          <p:nvPr>
            <p:ph idx="1" type="body"/>
          </p:nvPr>
        </p:nvSpPr>
        <p:spPr>
          <a:xfrm>
            <a:off x="311700" y="1465804"/>
            <a:ext cx="2808000" cy="31032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9" name="Shape 49"/>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50"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3" name="Shape 53"/>
            <p:cNvSpPr/>
            <p:nvPr/>
          </p:nvSpPr>
          <p:spPr>
            <a:xfrm flipH="1">
              <a:off x="7113463" y="4"/>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7113588" y="106"/>
              <a:ext cx="1015200" cy="10152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grpSp>
      <p:sp>
        <p:nvSpPr>
          <p:cNvPr id="57" name="Shape 57"/>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58" name="Shape 5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59"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61" name="Shape 6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62" name="Shape 62"/>
          <p:cNvSpPr txBox="1"/>
          <p:nvPr>
            <p:ph type="title"/>
          </p:nvPr>
        </p:nvSpPr>
        <p:spPr>
          <a:xfrm>
            <a:off x="265500" y="1151100"/>
            <a:ext cx="4045200" cy="15645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63" name="Shape 63"/>
          <p:cNvSpPr txBox="1"/>
          <p:nvPr>
            <p:ph idx="1" type="subTitle"/>
          </p:nvPr>
        </p:nvSpPr>
        <p:spPr>
          <a:xfrm>
            <a:off x="265500" y="2769001"/>
            <a:ext cx="4045200" cy="12693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64" name="Shape 6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65" name="Shape 65"/>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66" name="Shape 66"/>
        <p:cNvGrpSpPr/>
        <p:nvPr/>
      </p:nvGrpSpPr>
      <p:grpSpPr>
        <a:xfrm>
          <a:off x="0" y="0"/>
          <a:ext cx="0" cy="0"/>
          <a:chOff x="0" y="0"/>
          <a:chExt cx="0" cy="0"/>
        </a:xfrm>
      </p:grpSpPr>
      <p:sp>
        <p:nvSpPr>
          <p:cNvPr id="67" name="Shape 67"/>
          <p:cNvSpPr txBox="1"/>
          <p:nvPr>
            <p:ph idx="1" type="body"/>
          </p:nvPr>
        </p:nvSpPr>
        <p:spPr>
          <a:xfrm>
            <a:off x="319500" y="4230575"/>
            <a:ext cx="5998800" cy="5988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68" name="Shape 6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10000"/>
            <a:ext cx="8520600" cy="607800"/>
          </a:xfrm>
          <a:prstGeom prst="rect">
            <a:avLst/>
          </a:prstGeom>
          <a:noFill/>
          <a:ln>
            <a:noFill/>
          </a:ln>
        </p:spPr>
        <p:txBody>
          <a:bodyPr anchorCtr="0" anchor="t" bIns="91425" lIns="91425" rIns="91425" tIns="91425"/>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p:txBody>
      </p:sp>
      <p:sp>
        <p:nvSpPr>
          <p:cNvPr id="7" name="Shape 7"/>
          <p:cNvSpPr txBox="1"/>
          <p:nvPr>
            <p:ph idx="1" type="body"/>
          </p:nvPr>
        </p:nvSpPr>
        <p:spPr>
          <a:xfrm>
            <a:off x="311700" y="1229875"/>
            <a:ext cx="8520600" cy="33390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p:txBody>
      </p:sp>
      <p:sp>
        <p:nvSpPr>
          <p:cNvPr id="8" name="Shape 8"/>
          <p:cNvSpPr txBox="1"/>
          <p:nvPr>
            <p:ph idx="12" type="sldNum"/>
          </p:nvPr>
        </p:nvSpPr>
        <p:spPr>
          <a:xfrm>
            <a:off x="8460431" y="4651190"/>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6.xml"/><Relationship Id="rId4" Type="http://schemas.openxmlformats.org/officeDocument/2006/relationships/image" Target="../media/image26.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hyperlink" Target="https://intelligent-student-advisor.herokuapp.com/" TargetMode="External"/><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2.xml"/><Relationship Id="rId4" Type="http://schemas.openxmlformats.org/officeDocument/2006/relationships/image" Target="../media/image2.png"/><Relationship Id="rId5" Type="http://schemas.openxmlformats.org/officeDocument/2006/relationships/image" Target="../media/image50.png"/><Relationship Id="rId6" Type="http://schemas.openxmlformats.org/officeDocument/2006/relationships/image" Target="../media/image37.jpg"/><Relationship Id="rId7"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comments" Target="../comments/commen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46.png"/><Relationship Id="rId7"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40.png"/><Relationship Id="rId9"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44.png"/><Relationship Id="rId7" Type="http://schemas.openxmlformats.org/officeDocument/2006/relationships/image" Target="../media/image42.png"/><Relationship Id="rId8"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3.xml"/><Relationship Id="rId4"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84" name="Shape 84"/>
        <p:cNvGrpSpPr/>
        <p:nvPr/>
      </p:nvGrpSpPr>
      <p:grpSpPr>
        <a:xfrm>
          <a:off x="0" y="0"/>
          <a:ext cx="0" cy="0"/>
          <a:chOff x="0" y="0"/>
          <a:chExt cx="0" cy="0"/>
        </a:xfrm>
      </p:grpSpPr>
      <p:sp>
        <p:nvSpPr>
          <p:cNvPr id="85" name="Shape 85"/>
          <p:cNvSpPr txBox="1"/>
          <p:nvPr>
            <p:ph type="ctrTitle"/>
          </p:nvPr>
        </p:nvSpPr>
        <p:spPr>
          <a:xfrm>
            <a:off x="778009" y="2003025"/>
            <a:ext cx="7292400" cy="838800"/>
          </a:xfrm>
          <a:prstGeom prst="rect">
            <a:avLst/>
          </a:prstGeom>
        </p:spPr>
        <p:txBody>
          <a:bodyPr anchorCtr="0" anchor="b" bIns="91425" lIns="91425" rIns="91425" tIns="91425">
            <a:noAutofit/>
          </a:bodyPr>
          <a:lstStyle/>
          <a:p>
            <a:pPr lvl="0" rtl="0">
              <a:spcBef>
                <a:spcPts val="0"/>
              </a:spcBef>
              <a:buNone/>
            </a:pPr>
            <a:r>
              <a:rPr lang="en">
                <a:solidFill>
                  <a:srgbClr val="000000"/>
                </a:solidFill>
              </a:rPr>
              <a:t>Intelligent Academic Planner</a:t>
            </a:r>
          </a:p>
        </p:txBody>
      </p:sp>
      <p:sp>
        <p:nvSpPr>
          <p:cNvPr id="86" name="Shape 86"/>
          <p:cNvSpPr txBox="1"/>
          <p:nvPr>
            <p:ph idx="1" type="subTitle"/>
          </p:nvPr>
        </p:nvSpPr>
        <p:spPr>
          <a:xfrm>
            <a:off x="777998" y="2943722"/>
            <a:ext cx="7292400" cy="432900"/>
          </a:xfrm>
          <a:prstGeom prst="rect">
            <a:avLst/>
          </a:prstGeom>
        </p:spPr>
        <p:txBody>
          <a:bodyPr anchorCtr="0" anchor="t" bIns="91425" lIns="91425" rIns="91425" tIns="91425">
            <a:noAutofit/>
          </a:bodyPr>
          <a:lstStyle/>
          <a:p>
            <a:pPr lvl="0" rtl="0">
              <a:spcBef>
                <a:spcPts val="0"/>
              </a:spcBef>
              <a:buNone/>
            </a:pPr>
            <a:r>
              <a:rPr lang="en">
                <a:solidFill>
                  <a:srgbClr val="000000"/>
                </a:solidFill>
              </a:rPr>
              <a:t>Daria Cook, Krystal Elliott, Xiaoyu Zhou</a:t>
            </a:r>
          </a:p>
          <a:p>
            <a:pPr lvl="0" rtl="0">
              <a:spcBef>
                <a:spcPts val="0"/>
              </a:spcBef>
              <a:buNone/>
            </a:pPr>
            <a:r>
              <a:t/>
            </a:r>
            <a:endParaRPr/>
          </a:p>
          <a:p>
            <a:pPr lvl="0" rtl="0">
              <a:spcBef>
                <a:spcPts val="0"/>
              </a:spcBef>
              <a:buNone/>
            </a:pPr>
            <a:r>
              <a:t/>
            </a:r>
            <a:endParaRPr sz="1400">
              <a:solidFill>
                <a:srgbClr val="0000FF"/>
              </a:solidFill>
            </a:endParaRPr>
          </a:p>
          <a:p>
            <a:pPr lvl="0" rtl="0">
              <a:spcBef>
                <a:spcPts val="0"/>
              </a:spcBef>
              <a:buNone/>
            </a:pPr>
            <a:r>
              <a:rPr lang="en" sz="2000">
                <a:solidFill>
                  <a:srgbClr val="000000"/>
                </a:solidFill>
              </a:rPr>
              <a:t>April 21, 2017</a:t>
            </a:r>
          </a:p>
        </p:txBody>
      </p:sp>
      <p:pic>
        <p:nvPicPr>
          <p:cNvPr id="87" name="Shape 87"/>
          <p:cNvPicPr preferRelativeResize="0"/>
          <p:nvPr/>
        </p:nvPicPr>
        <p:blipFill>
          <a:blip r:embed="rId4">
            <a:alphaModFix/>
          </a:blip>
          <a:stretch>
            <a:fillRect/>
          </a:stretch>
        </p:blipFill>
        <p:spPr>
          <a:xfrm>
            <a:off x="89550" y="127950"/>
            <a:ext cx="3867150" cy="1181100"/>
          </a:xfrm>
          <a:prstGeom prst="rect">
            <a:avLst/>
          </a:prstGeom>
          <a:noFill/>
          <a:ln>
            <a:noFill/>
          </a:ln>
        </p:spPr>
      </p:pic>
      <p:pic>
        <p:nvPicPr>
          <p:cNvPr descr="IAP_logo_wh.png" id="88" name="Shape 88"/>
          <p:cNvPicPr preferRelativeResize="0"/>
          <p:nvPr/>
        </p:nvPicPr>
        <p:blipFill>
          <a:blip r:embed="rId5">
            <a:alphaModFix amt="17000"/>
          </a:blip>
          <a:stretch>
            <a:fillRect/>
          </a:stretch>
        </p:blipFill>
        <p:spPr>
          <a:xfrm>
            <a:off x="7719100" y="3566205"/>
            <a:ext cx="1424899" cy="14248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Benefits of Decision Coverage</a:t>
            </a:r>
          </a:p>
        </p:txBody>
      </p:sp>
      <p:sp>
        <p:nvSpPr>
          <p:cNvPr id="164" name="Shape 164"/>
          <p:cNvSpPr txBox="1"/>
          <p:nvPr>
            <p:ph idx="1" type="body"/>
          </p:nvPr>
        </p:nvSpPr>
        <p:spPr>
          <a:xfrm>
            <a:off x="311700" y="1229875"/>
            <a:ext cx="8520600" cy="3339000"/>
          </a:xfrm>
          <a:prstGeom prst="rect">
            <a:avLst/>
          </a:prstGeom>
        </p:spPr>
        <p:txBody>
          <a:bodyPr anchorCtr="0" anchor="t" bIns="91425" lIns="91425" rIns="91425" tIns="91425">
            <a:noAutofit/>
          </a:bodyPr>
          <a:lstStyle/>
          <a:p>
            <a:pPr indent="-355600" lvl="0" marL="457200" rtl="0">
              <a:spcBef>
                <a:spcPts val="0"/>
              </a:spcBef>
              <a:spcAft>
                <a:spcPts val="0"/>
              </a:spcAft>
              <a:buClr>
                <a:srgbClr val="333333"/>
              </a:buClr>
              <a:buSzPct val="100000"/>
              <a:buFont typeface="Roboto"/>
            </a:pPr>
            <a:r>
              <a:rPr lang="en" sz="2000">
                <a:solidFill>
                  <a:srgbClr val="333333"/>
                </a:solidFill>
              </a:rPr>
              <a:t>To validate that all the branches in the code are reached</a:t>
            </a:r>
          </a:p>
          <a:p>
            <a:pPr indent="-355600" lvl="0" marL="457200" rtl="0">
              <a:spcBef>
                <a:spcPts val="0"/>
              </a:spcBef>
              <a:spcAft>
                <a:spcPts val="0"/>
              </a:spcAft>
              <a:buClr>
                <a:srgbClr val="333333"/>
              </a:buClr>
              <a:buSzPct val="100000"/>
              <a:buFont typeface="Roboto"/>
            </a:pPr>
            <a:r>
              <a:rPr lang="en" sz="2000">
                <a:solidFill>
                  <a:srgbClr val="333333"/>
                </a:solidFill>
              </a:rPr>
              <a:t>To ensure that no branches lead to any abnormality of the program’s operation</a:t>
            </a:r>
          </a:p>
          <a:p>
            <a:pPr indent="-355600" lvl="0" marL="457200" rtl="0">
              <a:spcBef>
                <a:spcPts val="0"/>
              </a:spcBef>
              <a:spcAft>
                <a:spcPts val="0"/>
              </a:spcAft>
              <a:buClr>
                <a:srgbClr val="333333"/>
              </a:buClr>
              <a:buSzPct val="100000"/>
              <a:buFont typeface="Roboto"/>
            </a:pPr>
            <a:r>
              <a:rPr lang="en" sz="2000">
                <a:solidFill>
                  <a:srgbClr val="333333"/>
                </a:solidFill>
              </a:rPr>
              <a:t>It eliminate problems that occur with statement coverage testing</a:t>
            </a:r>
          </a:p>
          <a:p>
            <a:pPr lvl="0">
              <a:spcBef>
                <a:spcPts val="0"/>
              </a:spcBef>
              <a:buNone/>
            </a:pPr>
            <a:r>
              <a:t/>
            </a:r>
            <a:endParaRPr/>
          </a:p>
        </p:txBody>
      </p:sp>
      <p:pic>
        <p:nvPicPr>
          <p:cNvPr id="165" name="Shape 165"/>
          <p:cNvPicPr preferRelativeResize="0"/>
          <p:nvPr/>
        </p:nvPicPr>
        <p:blipFill>
          <a:blip r:embed="rId3">
            <a:alphaModFix/>
          </a:blip>
          <a:stretch>
            <a:fillRect/>
          </a:stretch>
        </p:blipFill>
        <p:spPr>
          <a:xfrm>
            <a:off x="787225" y="2796374"/>
            <a:ext cx="7467374" cy="1094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n"/>
              <a:t>Explanation</a:t>
            </a:r>
          </a:p>
        </p:txBody>
      </p:sp>
      <p:pic>
        <p:nvPicPr>
          <p:cNvPr id="171" name="Shape 171"/>
          <p:cNvPicPr preferRelativeResize="0"/>
          <p:nvPr/>
        </p:nvPicPr>
        <p:blipFill>
          <a:blip r:embed="rId3">
            <a:alphaModFix/>
          </a:blip>
          <a:stretch>
            <a:fillRect/>
          </a:stretch>
        </p:blipFill>
        <p:spPr>
          <a:xfrm>
            <a:off x="202425" y="1017800"/>
            <a:ext cx="5823156" cy="3820899"/>
          </a:xfrm>
          <a:prstGeom prst="rect">
            <a:avLst/>
          </a:prstGeom>
          <a:noFill/>
          <a:ln>
            <a:noFill/>
          </a:ln>
        </p:spPr>
      </p:pic>
      <p:sp>
        <p:nvSpPr>
          <p:cNvPr id="172" name="Shape 172"/>
          <p:cNvSpPr/>
          <p:nvPr/>
        </p:nvSpPr>
        <p:spPr>
          <a:xfrm>
            <a:off x="202425" y="3220387"/>
            <a:ext cx="5823300" cy="1065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73" name="Shape 173"/>
          <p:cNvPicPr preferRelativeResize="0"/>
          <p:nvPr/>
        </p:nvPicPr>
        <p:blipFill>
          <a:blip r:embed="rId4">
            <a:alphaModFix/>
          </a:blip>
          <a:stretch>
            <a:fillRect/>
          </a:stretch>
        </p:blipFill>
        <p:spPr>
          <a:xfrm>
            <a:off x="2799787" y="3373525"/>
            <a:ext cx="5210175" cy="504825"/>
          </a:xfrm>
          <a:prstGeom prst="rect">
            <a:avLst/>
          </a:prstGeom>
          <a:noFill/>
          <a:ln>
            <a:noFill/>
          </a:ln>
        </p:spPr>
      </p:pic>
      <p:pic>
        <p:nvPicPr>
          <p:cNvPr id="174" name="Shape 174"/>
          <p:cNvPicPr preferRelativeResize="0"/>
          <p:nvPr/>
        </p:nvPicPr>
        <p:blipFill>
          <a:blip r:embed="rId5">
            <a:alphaModFix/>
          </a:blip>
          <a:stretch>
            <a:fillRect/>
          </a:stretch>
        </p:blipFill>
        <p:spPr>
          <a:xfrm>
            <a:off x="308900" y="1713487"/>
            <a:ext cx="5610195" cy="361299"/>
          </a:xfrm>
          <a:prstGeom prst="rect">
            <a:avLst/>
          </a:prstGeom>
          <a:noFill/>
          <a:ln>
            <a:noFill/>
          </a:ln>
        </p:spPr>
      </p:pic>
      <p:pic>
        <p:nvPicPr>
          <p:cNvPr id="175" name="Shape 175"/>
          <p:cNvPicPr preferRelativeResize="0"/>
          <p:nvPr/>
        </p:nvPicPr>
        <p:blipFill>
          <a:blip r:embed="rId6">
            <a:alphaModFix/>
          </a:blip>
          <a:stretch>
            <a:fillRect/>
          </a:stretch>
        </p:blipFill>
        <p:spPr>
          <a:xfrm>
            <a:off x="308899" y="2241975"/>
            <a:ext cx="5940156" cy="361299"/>
          </a:xfrm>
          <a:prstGeom prst="rect">
            <a:avLst/>
          </a:prstGeom>
          <a:noFill/>
          <a:ln>
            <a:noFill/>
          </a:ln>
        </p:spPr>
      </p:pic>
      <p:pic>
        <p:nvPicPr>
          <p:cNvPr id="176" name="Shape 176"/>
          <p:cNvPicPr preferRelativeResize="0"/>
          <p:nvPr/>
        </p:nvPicPr>
        <p:blipFill>
          <a:blip r:embed="rId7">
            <a:alphaModFix/>
          </a:blip>
          <a:stretch>
            <a:fillRect/>
          </a:stretch>
        </p:blipFill>
        <p:spPr>
          <a:xfrm>
            <a:off x="311700" y="2761625"/>
            <a:ext cx="6220149" cy="300437"/>
          </a:xfrm>
          <a:prstGeom prst="rect">
            <a:avLst/>
          </a:prstGeom>
          <a:noFill/>
          <a:ln>
            <a:noFill/>
          </a:ln>
        </p:spPr>
      </p:pic>
      <p:pic>
        <p:nvPicPr>
          <p:cNvPr id="177" name="Shape 177"/>
          <p:cNvPicPr preferRelativeResize="0"/>
          <p:nvPr/>
        </p:nvPicPr>
        <p:blipFill>
          <a:blip r:embed="rId8">
            <a:alphaModFix/>
          </a:blip>
          <a:stretch>
            <a:fillRect/>
          </a:stretch>
        </p:blipFill>
        <p:spPr>
          <a:xfrm>
            <a:off x="0" y="4444650"/>
            <a:ext cx="6647600" cy="415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Acceptance Tests</a:t>
            </a:r>
          </a:p>
        </p:txBody>
      </p:sp>
      <p:pic>
        <p:nvPicPr>
          <p:cNvPr id="183" name="Shape 183"/>
          <p:cNvPicPr preferRelativeResize="0"/>
          <p:nvPr/>
        </p:nvPicPr>
        <p:blipFill>
          <a:blip r:embed="rId3">
            <a:alphaModFix/>
          </a:blip>
          <a:stretch>
            <a:fillRect/>
          </a:stretch>
        </p:blipFill>
        <p:spPr>
          <a:xfrm>
            <a:off x="1660750" y="1017800"/>
            <a:ext cx="5822500" cy="1170350"/>
          </a:xfrm>
          <a:prstGeom prst="rect">
            <a:avLst/>
          </a:prstGeom>
          <a:noFill/>
          <a:ln>
            <a:noFill/>
          </a:ln>
        </p:spPr>
      </p:pic>
      <p:pic>
        <p:nvPicPr>
          <p:cNvPr id="184" name="Shape 184"/>
          <p:cNvPicPr preferRelativeResize="0"/>
          <p:nvPr/>
        </p:nvPicPr>
        <p:blipFill>
          <a:blip r:embed="rId4">
            <a:alphaModFix/>
          </a:blip>
          <a:stretch>
            <a:fillRect/>
          </a:stretch>
        </p:blipFill>
        <p:spPr>
          <a:xfrm>
            <a:off x="1233487" y="4301875"/>
            <a:ext cx="6677025" cy="476250"/>
          </a:xfrm>
          <a:prstGeom prst="rect">
            <a:avLst/>
          </a:prstGeom>
          <a:noFill/>
          <a:ln>
            <a:noFill/>
          </a:ln>
        </p:spPr>
      </p:pic>
      <p:pic>
        <p:nvPicPr>
          <p:cNvPr id="185" name="Shape 185"/>
          <p:cNvPicPr preferRelativeResize="0"/>
          <p:nvPr/>
        </p:nvPicPr>
        <p:blipFill>
          <a:blip r:embed="rId5">
            <a:alphaModFix/>
          </a:blip>
          <a:stretch>
            <a:fillRect/>
          </a:stretch>
        </p:blipFill>
        <p:spPr>
          <a:xfrm>
            <a:off x="1238250" y="3844675"/>
            <a:ext cx="6667500" cy="457200"/>
          </a:xfrm>
          <a:prstGeom prst="rect">
            <a:avLst/>
          </a:prstGeom>
          <a:noFill/>
          <a:ln>
            <a:noFill/>
          </a:ln>
        </p:spPr>
      </p:pic>
      <p:pic>
        <p:nvPicPr>
          <p:cNvPr id="186" name="Shape 186"/>
          <p:cNvPicPr preferRelativeResize="0"/>
          <p:nvPr/>
        </p:nvPicPr>
        <p:blipFill>
          <a:blip r:embed="rId6">
            <a:alphaModFix/>
          </a:blip>
          <a:stretch>
            <a:fillRect/>
          </a:stretch>
        </p:blipFill>
        <p:spPr>
          <a:xfrm>
            <a:off x="1233487" y="2425448"/>
            <a:ext cx="6677025" cy="1419226"/>
          </a:xfrm>
          <a:prstGeom prst="rect">
            <a:avLst/>
          </a:prstGeom>
          <a:noFill/>
          <a:ln>
            <a:noFill/>
          </a:ln>
        </p:spPr>
      </p:pic>
      <p:pic>
        <p:nvPicPr>
          <p:cNvPr id="187" name="Shape 187"/>
          <p:cNvPicPr preferRelativeResize="0"/>
          <p:nvPr/>
        </p:nvPicPr>
        <p:blipFill>
          <a:blip r:embed="rId7">
            <a:alphaModFix/>
          </a:blip>
          <a:stretch>
            <a:fillRect/>
          </a:stretch>
        </p:blipFill>
        <p:spPr>
          <a:xfrm>
            <a:off x="311700" y="2355937"/>
            <a:ext cx="8354279" cy="60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Integration Tests</a:t>
            </a:r>
          </a:p>
        </p:txBody>
      </p:sp>
      <p:sp>
        <p:nvSpPr>
          <p:cNvPr id="193" name="Shape 193"/>
          <p:cNvSpPr txBox="1"/>
          <p:nvPr>
            <p:ph idx="1" type="body"/>
          </p:nvPr>
        </p:nvSpPr>
        <p:spPr>
          <a:xfrm>
            <a:off x="311700" y="1229875"/>
            <a:ext cx="8520600" cy="3339000"/>
          </a:xfrm>
          <a:prstGeom prst="rect">
            <a:avLst/>
          </a:prstGeom>
        </p:spPr>
        <p:txBody>
          <a:bodyPr anchorCtr="0" anchor="t" bIns="91425" lIns="91425" rIns="91425" tIns="91425">
            <a:noAutofit/>
          </a:bodyPr>
          <a:lstStyle/>
          <a:p>
            <a:pPr indent="-228600" lvl="0" marL="457200" rtl="0">
              <a:spcBef>
                <a:spcPts val="0"/>
              </a:spcBef>
            </a:pPr>
            <a:r>
              <a:rPr lang="en"/>
              <a:t>Performed manually every Thursday</a:t>
            </a:r>
          </a:p>
          <a:p>
            <a:pPr indent="-228600" lvl="0" marL="457200">
              <a:spcBef>
                <a:spcPts val="0"/>
              </a:spcBef>
            </a:pPr>
            <a:r>
              <a:rPr lang="en"/>
              <a:t>Why?</a:t>
            </a:r>
          </a:p>
        </p:txBody>
      </p:sp>
      <p:sp>
        <p:nvSpPr>
          <p:cNvPr id="194" name="Shape 194"/>
          <p:cNvSpPr txBox="1"/>
          <p:nvPr/>
        </p:nvSpPr>
        <p:spPr>
          <a:xfrm>
            <a:off x="949650" y="2054875"/>
            <a:ext cx="7965300" cy="2431500"/>
          </a:xfrm>
          <a:prstGeom prst="rect">
            <a:avLst/>
          </a:prstGeom>
          <a:noFill/>
          <a:ln>
            <a:noFill/>
          </a:ln>
        </p:spPr>
        <p:txBody>
          <a:bodyPr anchorCtr="0" anchor="t" bIns="91425" lIns="91425" rIns="91425" tIns="91425">
            <a:noAutofit/>
          </a:bodyPr>
          <a:lstStyle/>
          <a:p>
            <a:pPr lvl="0">
              <a:spcBef>
                <a:spcPts val="0"/>
              </a:spcBef>
              <a:buNone/>
            </a:pPr>
            <a:r>
              <a:rPr i="1" lang="en" sz="2000"/>
              <a:t>“</a:t>
            </a:r>
            <a:r>
              <a:rPr i="1" lang="en" sz="2000"/>
              <a:t>Manual testing can be used for integration testing, and in fact should be used to some degree, because automated tests cannot spot all forms of unexpected error conditions. Especially bugs having to do with layout and things not "looking right" (which happen to be rather common in web apps).” - Michael Borgwardt on StackOverflow</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type="title"/>
          </p:nvPr>
        </p:nvSpPr>
        <p:spPr>
          <a:xfrm>
            <a:off x="265500" y="1151100"/>
            <a:ext cx="4045200" cy="1564500"/>
          </a:xfrm>
          <a:prstGeom prst="rect">
            <a:avLst/>
          </a:prstGeom>
        </p:spPr>
        <p:txBody>
          <a:bodyPr anchorCtr="0" anchor="b" bIns="91425" lIns="91425" rIns="91425" tIns="91425">
            <a:noAutofit/>
          </a:bodyPr>
          <a:lstStyle/>
          <a:p>
            <a:pPr lvl="0" rtl="0">
              <a:spcBef>
                <a:spcPts val="0"/>
              </a:spcBef>
              <a:buNone/>
            </a:pPr>
            <a:r>
              <a:rPr lang="en"/>
              <a:t>System Demonstration</a:t>
            </a:r>
          </a:p>
        </p:txBody>
      </p:sp>
      <p:sp>
        <p:nvSpPr>
          <p:cNvPr id="200" name="Shape 200"/>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rtl="0">
              <a:spcBef>
                <a:spcPts val="0"/>
              </a:spcBef>
              <a:buNone/>
            </a:pPr>
            <a:r>
              <a:t/>
            </a:r>
            <a:endParaRPr/>
          </a:p>
        </p:txBody>
      </p:sp>
      <p:sp>
        <p:nvSpPr>
          <p:cNvPr id="201" name="Shape 201"/>
          <p:cNvSpPr txBox="1"/>
          <p:nvPr>
            <p:ph idx="1" type="subTitle"/>
          </p:nvPr>
        </p:nvSpPr>
        <p:spPr>
          <a:xfrm>
            <a:off x="265500" y="2769001"/>
            <a:ext cx="4045200" cy="1269300"/>
          </a:xfrm>
          <a:prstGeom prst="rect">
            <a:avLst/>
          </a:prstGeom>
        </p:spPr>
        <p:txBody>
          <a:bodyPr anchorCtr="0" anchor="t" bIns="91425" lIns="91425" rIns="91425" tIns="91425">
            <a:noAutofit/>
          </a:bodyPr>
          <a:lstStyle/>
          <a:p>
            <a:pPr lvl="0" rtl="0">
              <a:spcBef>
                <a:spcPts val="0"/>
              </a:spcBef>
              <a:buNone/>
            </a:pPr>
            <a:r>
              <a:rPr lang="en"/>
              <a:t>Story Board</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Global Impacts</a:t>
            </a:r>
          </a:p>
        </p:txBody>
      </p:sp>
      <p:sp>
        <p:nvSpPr>
          <p:cNvPr id="207" name="Shape 207"/>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b="1" lang="en"/>
              <a:t>Locally</a:t>
            </a:r>
            <a:r>
              <a:rPr lang="en"/>
              <a:t>, we hope to impact those interested in Penn State Behrend’s CSSE programs, by offering guidance concerning the decisions pertaining to their future. </a:t>
            </a:r>
          </a:p>
          <a:p>
            <a:pPr lvl="0" rtl="0">
              <a:spcBef>
                <a:spcPts val="0"/>
              </a:spcBef>
              <a:buNone/>
            </a:pPr>
            <a:r>
              <a:rPr lang="en"/>
              <a:t>On an </a:t>
            </a:r>
            <a:r>
              <a:rPr b="1" lang="en"/>
              <a:t>organizational </a:t>
            </a:r>
            <a:r>
              <a:rPr lang="en"/>
              <a:t>level, we believe that our tool could be scaled to assist other programs in universities or institutes providing counsel.</a:t>
            </a:r>
          </a:p>
          <a:p>
            <a:pPr lvl="0">
              <a:spcBef>
                <a:spcPts val="0"/>
              </a:spcBef>
              <a:buNone/>
            </a:pPr>
            <a:r>
              <a:rPr b="1" lang="en"/>
              <a:t>Globally</a:t>
            </a:r>
            <a:r>
              <a:rPr lang="en"/>
              <a:t>, we hope to further the field of knowledge that combines inquiries with a user’s personal information for a custom tailored answer retrieval system.</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pic>
        <p:nvPicPr>
          <p:cNvPr id="212" name="Shape 212"/>
          <p:cNvPicPr preferRelativeResize="0"/>
          <p:nvPr/>
        </p:nvPicPr>
        <p:blipFill>
          <a:blip r:embed="rId4">
            <a:alphaModFix amt="15000"/>
          </a:blip>
          <a:stretch>
            <a:fillRect/>
          </a:stretch>
        </p:blipFill>
        <p:spPr>
          <a:xfrm>
            <a:off x="131500" y="133300"/>
            <a:ext cx="8863050" cy="4681099"/>
          </a:xfrm>
          <a:prstGeom prst="rect">
            <a:avLst/>
          </a:prstGeom>
          <a:noFill/>
          <a:ln>
            <a:noFill/>
          </a:ln>
        </p:spPr>
      </p:pic>
      <p:pic>
        <p:nvPicPr>
          <p:cNvPr id="213" name="Shape 213"/>
          <p:cNvPicPr preferRelativeResize="0"/>
          <p:nvPr/>
        </p:nvPicPr>
        <p:blipFill rotWithShape="1">
          <a:blip r:embed="rId5">
            <a:alphaModFix/>
          </a:blip>
          <a:srcRect b="0" l="10284" r="21877" t="0"/>
          <a:stretch/>
        </p:blipFill>
        <p:spPr>
          <a:xfrm>
            <a:off x="352175" y="484687"/>
            <a:ext cx="2620425" cy="2575174"/>
          </a:xfrm>
          <a:prstGeom prst="rect">
            <a:avLst/>
          </a:prstGeom>
          <a:noFill/>
          <a:ln>
            <a:noFill/>
          </a:ln>
        </p:spPr>
      </p:pic>
      <p:sp>
        <p:nvSpPr>
          <p:cNvPr id="214" name="Shape 214"/>
          <p:cNvSpPr txBox="1"/>
          <p:nvPr>
            <p:ph idx="1" type="body"/>
          </p:nvPr>
        </p:nvSpPr>
        <p:spPr>
          <a:xfrm>
            <a:off x="3355925" y="1138900"/>
            <a:ext cx="5400000" cy="3375900"/>
          </a:xfrm>
          <a:prstGeom prst="rect">
            <a:avLst/>
          </a:prstGeom>
        </p:spPr>
        <p:txBody>
          <a:bodyPr anchorCtr="0" anchor="t" bIns="91425" lIns="91425" rIns="91425" tIns="91425">
            <a:noAutofit/>
          </a:bodyPr>
          <a:lstStyle/>
          <a:p>
            <a:pPr lvl="0">
              <a:spcBef>
                <a:spcPts val="0"/>
              </a:spcBef>
              <a:buNone/>
            </a:pPr>
            <a:r>
              <a:rPr lang="en"/>
              <a:t>A </a:t>
            </a:r>
            <a:r>
              <a:rPr b="1" lang="en"/>
              <a:t>high school student</a:t>
            </a:r>
            <a:r>
              <a:rPr lang="en"/>
              <a:t> is considering her future. She is trying to decide which colleges to apply to. She is considering a few factors.</a:t>
            </a:r>
          </a:p>
          <a:p>
            <a:pPr indent="-228600" lvl="0" marL="457200">
              <a:spcBef>
                <a:spcPts val="0"/>
              </a:spcBef>
              <a:buChar char="-"/>
            </a:pPr>
            <a:r>
              <a:rPr lang="en"/>
              <a:t>She loves </a:t>
            </a:r>
            <a:r>
              <a:rPr b="1" lang="en">
                <a:solidFill>
                  <a:schemeClr val="accent3"/>
                </a:solidFill>
              </a:rPr>
              <a:t>video games</a:t>
            </a:r>
            <a:r>
              <a:rPr lang="en"/>
              <a:t>.</a:t>
            </a:r>
          </a:p>
          <a:p>
            <a:pPr indent="-228600" lvl="0" marL="457200">
              <a:spcBef>
                <a:spcPts val="0"/>
              </a:spcBef>
              <a:buChar char="-"/>
            </a:pPr>
            <a:r>
              <a:rPr lang="en"/>
              <a:t>She wants to be involved in </a:t>
            </a:r>
            <a:r>
              <a:rPr b="1" lang="en">
                <a:solidFill>
                  <a:schemeClr val="accent4"/>
                </a:solidFill>
              </a:rPr>
              <a:t>clubs</a:t>
            </a:r>
            <a:r>
              <a:rPr b="1" lang="en"/>
              <a:t> </a:t>
            </a:r>
            <a:r>
              <a:rPr lang="en"/>
              <a:t>on campus.</a:t>
            </a:r>
          </a:p>
          <a:p>
            <a:pPr indent="-228600" lvl="0" marL="457200">
              <a:spcBef>
                <a:spcPts val="0"/>
              </a:spcBef>
              <a:buChar char="-"/>
            </a:pPr>
            <a:r>
              <a:rPr lang="en"/>
              <a:t>She is from </a:t>
            </a:r>
            <a:r>
              <a:rPr b="1" lang="en">
                <a:solidFill>
                  <a:schemeClr val="dk1"/>
                </a:solidFill>
              </a:rPr>
              <a:t>Philadelphia</a:t>
            </a:r>
            <a:r>
              <a:rPr lang="en"/>
              <a:t>, but she wants to live somewhere “green”.</a:t>
            </a:r>
          </a:p>
          <a:p>
            <a:pPr lvl="0">
              <a:spcBef>
                <a:spcPts val="0"/>
              </a:spcBef>
              <a:buNone/>
            </a:pPr>
            <a:r>
              <a:t/>
            </a:r>
            <a:endParaRPr/>
          </a:p>
          <a:p>
            <a:pPr lv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pic>
        <p:nvPicPr>
          <p:cNvPr id="219" name="Shape 219"/>
          <p:cNvPicPr preferRelativeResize="0"/>
          <p:nvPr/>
        </p:nvPicPr>
        <p:blipFill rotWithShape="1">
          <a:blip r:embed="rId3">
            <a:alphaModFix/>
          </a:blip>
          <a:srcRect b="0" l="0" r="0" t="0"/>
          <a:stretch/>
        </p:blipFill>
        <p:spPr>
          <a:xfrm>
            <a:off x="3730425" y="0"/>
            <a:ext cx="5413574" cy="4353800"/>
          </a:xfrm>
          <a:prstGeom prst="rect">
            <a:avLst/>
          </a:prstGeom>
          <a:noFill/>
          <a:ln>
            <a:noFill/>
          </a:ln>
        </p:spPr>
      </p:pic>
      <p:sp>
        <p:nvSpPr>
          <p:cNvPr id="220" name="Shape 220"/>
          <p:cNvSpPr txBox="1"/>
          <p:nvPr>
            <p:ph idx="1" type="body"/>
          </p:nvPr>
        </p:nvSpPr>
        <p:spPr>
          <a:xfrm>
            <a:off x="38250" y="3445575"/>
            <a:ext cx="6166500" cy="1387800"/>
          </a:xfrm>
          <a:prstGeom prst="rect">
            <a:avLst/>
          </a:prstGeom>
        </p:spPr>
        <p:txBody>
          <a:bodyPr anchorCtr="0" anchor="t" bIns="91425" lIns="91425" rIns="91425" tIns="91425">
            <a:noAutofit/>
          </a:bodyPr>
          <a:lstStyle/>
          <a:p>
            <a:pPr lvl="0" rtl="0" algn="ctr">
              <a:spcBef>
                <a:spcPts val="0"/>
              </a:spcBef>
              <a:buNone/>
            </a:pPr>
            <a:r>
              <a:rPr lang="en"/>
              <a:t>She follows this page’s “Learn More” link to the </a:t>
            </a:r>
          </a:p>
          <a:p>
            <a:pPr lvl="0" rtl="0" algn="ctr">
              <a:spcBef>
                <a:spcPts val="0"/>
              </a:spcBef>
              <a:buNone/>
            </a:pPr>
            <a:r>
              <a:rPr lang="en"/>
              <a:t>“</a:t>
            </a:r>
            <a:r>
              <a:rPr b="1" lang="en"/>
              <a:t>Intelligent Academic Planner</a:t>
            </a:r>
            <a:r>
              <a:rPr lang="en"/>
              <a:t>”</a:t>
            </a:r>
          </a:p>
          <a:p>
            <a:pPr lvl="0" rtl="0" algn="ctr">
              <a:lnSpc>
                <a:spcPct val="100000"/>
              </a:lnSpc>
              <a:spcBef>
                <a:spcPts val="0"/>
              </a:spcBef>
              <a:spcAft>
                <a:spcPts val="0"/>
              </a:spcAft>
              <a:buNone/>
            </a:pPr>
            <a:r>
              <a:t/>
            </a:r>
            <a:endParaRPr/>
          </a:p>
        </p:txBody>
      </p:sp>
      <p:sp>
        <p:nvSpPr>
          <p:cNvPr id="221" name="Shape 221">
            <a:hlinkClick r:id="rId4"/>
          </p:cNvPr>
          <p:cNvSpPr/>
          <p:nvPr/>
        </p:nvSpPr>
        <p:spPr>
          <a:xfrm>
            <a:off x="3452625" y="1973325"/>
            <a:ext cx="3220500" cy="1023000"/>
          </a:xfrm>
          <a:prstGeom prst="ellipse">
            <a:avLst/>
          </a:prstGeom>
          <a:noFill/>
          <a:ln cap="flat" cmpd="sng" w="28575">
            <a:solidFill>
              <a:schemeClr val="accent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22" name="Shape 222"/>
          <p:cNvPicPr preferRelativeResize="0"/>
          <p:nvPr/>
        </p:nvPicPr>
        <p:blipFill>
          <a:blip r:embed="rId5">
            <a:alphaModFix amt="27000"/>
          </a:blip>
          <a:stretch>
            <a:fillRect/>
          </a:stretch>
        </p:blipFill>
        <p:spPr>
          <a:xfrm rot="-1669991">
            <a:off x="160224" y="874374"/>
            <a:ext cx="3107125" cy="1292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nvSpPr>
        <p:spPr>
          <a:xfrm>
            <a:off x="193500" y="558325"/>
            <a:ext cx="8757000" cy="2132400"/>
          </a:xfrm>
          <a:prstGeom prst="rect">
            <a:avLst/>
          </a:prstGeom>
          <a:noFill/>
          <a:ln>
            <a:noFill/>
          </a:ln>
        </p:spPr>
        <p:txBody>
          <a:bodyPr anchorCtr="0" anchor="t" bIns="91425" lIns="91425" rIns="91425" tIns="91425">
            <a:noAutofit/>
          </a:bodyPr>
          <a:lstStyle/>
          <a:p>
            <a:pPr lvl="0">
              <a:spcBef>
                <a:spcPts val="0"/>
              </a:spcBef>
              <a:buNone/>
            </a:pPr>
            <a:r>
              <a:rPr lang="en" sz="1800"/>
              <a:t>She is directed to a page with a </a:t>
            </a:r>
            <a:r>
              <a:rPr b="1" lang="en" sz="1800">
                <a:solidFill>
                  <a:schemeClr val="accent2"/>
                </a:solidFill>
              </a:rPr>
              <a:t>search bar</a:t>
            </a:r>
            <a:r>
              <a:rPr lang="en" sz="1800"/>
              <a:t>. </a:t>
            </a:r>
          </a:p>
          <a:p>
            <a:pPr lvl="0">
              <a:spcBef>
                <a:spcPts val="0"/>
              </a:spcBef>
              <a:buNone/>
            </a:pPr>
            <a:r>
              <a:t/>
            </a:r>
            <a:endParaRPr sz="1800"/>
          </a:p>
          <a:p>
            <a:pPr lvl="0">
              <a:spcBef>
                <a:spcPts val="0"/>
              </a:spcBef>
              <a:buNone/>
            </a:pPr>
            <a:r>
              <a:t/>
            </a:r>
            <a:endParaRPr sz="1800"/>
          </a:p>
          <a:p>
            <a:pPr lvl="0">
              <a:spcBef>
                <a:spcPts val="0"/>
              </a:spcBef>
              <a:buNone/>
            </a:pPr>
            <a:r>
              <a:t/>
            </a:r>
            <a:endParaRPr sz="1800"/>
          </a:p>
          <a:p>
            <a:pPr lvl="0" rtl="0">
              <a:spcBef>
                <a:spcPts val="0"/>
              </a:spcBef>
              <a:buNone/>
            </a:pPr>
            <a:r>
              <a:rPr lang="en" sz="1800"/>
              <a:t>The top of the page reads: </a:t>
            </a:r>
          </a:p>
          <a:p>
            <a:pPr indent="0" lvl="0" marL="0" rtl="0" algn="ctr">
              <a:spcBef>
                <a:spcPts val="0"/>
              </a:spcBef>
              <a:buNone/>
            </a:pPr>
            <a:r>
              <a:rPr b="1" lang="en" sz="2200">
                <a:solidFill>
                  <a:schemeClr val="accent3"/>
                </a:solidFill>
              </a:rPr>
              <a:t>ASK ANYTHING ABOUT BEHREND’S CSSE PROGRAM</a:t>
            </a:r>
          </a:p>
          <a:p>
            <a:pPr indent="457200" lvl="0" marL="914400" rtl="0">
              <a:spcBef>
                <a:spcPts val="0"/>
              </a:spcBef>
              <a:buNone/>
            </a:pPr>
            <a:r>
              <a:t/>
            </a:r>
            <a:endParaRPr b="1" sz="1800">
              <a:solidFill>
                <a:schemeClr val="accent3"/>
              </a:solidFill>
            </a:endParaRPr>
          </a:p>
          <a:p>
            <a:pPr indent="457200" lvl="0" marL="914400">
              <a:spcBef>
                <a:spcPts val="0"/>
              </a:spcBef>
              <a:buNone/>
            </a:pPr>
            <a:r>
              <a:t/>
            </a:r>
            <a:endParaRPr b="1" sz="1800">
              <a:solidFill>
                <a:schemeClr val="accent3"/>
              </a:solidFill>
            </a:endParaRPr>
          </a:p>
          <a:p>
            <a:pPr lvl="0">
              <a:spcBef>
                <a:spcPts val="0"/>
              </a:spcBef>
              <a:buNone/>
            </a:pPr>
            <a:r>
              <a:t/>
            </a:r>
            <a:endParaRPr sz="1800"/>
          </a:p>
          <a:p>
            <a:pPr lvl="0" rtl="0">
              <a:spcBef>
                <a:spcPts val="0"/>
              </a:spcBef>
              <a:buNone/>
            </a:pPr>
            <a:r>
              <a:rPr lang="en" sz="1800"/>
              <a:t>There is a “</a:t>
            </a:r>
            <a:r>
              <a:rPr b="1" lang="en" sz="1800">
                <a:solidFill>
                  <a:schemeClr val="accent2"/>
                </a:solidFill>
              </a:rPr>
              <a:t>Question Feed</a:t>
            </a:r>
            <a:r>
              <a:rPr lang="en" sz="1800"/>
              <a:t>” on the side of the page that has questions like: “What is Erie like?” and “What minors can I take?”</a:t>
            </a:r>
          </a:p>
        </p:txBody>
      </p:sp>
      <p:pic>
        <p:nvPicPr>
          <p:cNvPr descr="search.png" id="228" name="Shape 228"/>
          <p:cNvPicPr preferRelativeResize="0"/>
          <p:nvPr/>
        </p:nvPicPr>
        <p:blipFill>
          <a:blip r:embed="rId3">
            <a:alphaModFix amt="13000"/>
          </a:blip>
          <a:stretch>
            <a:fillRect/>
          </a:stretch>
        </p:blipFill>
        <p:spPr>
          <a:xfrm>
            <a:off x="5959699" y="633050"/>
            <a:ext cx="2577175" cy="2577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265500" y="1151100"/>
            <a:ext cx="4045200" cy="1564500"/>
          </a:xfrm>
          <a:prstGeom prst="rect">
            <a:avLst/>
          </a:prstGeom>
        </p:spPr>
        <p:txBody>
          <a:bodyPr anchorCtr="0" anchor="b" bIns="91425" lIns="91425" rIns="91425" tIns="91425">
            <a:noAutofit/>
          </a:bodyPr>
          <a:lstStyle/>
          <a:p>
            <a:pPr lvl="0">
              <a:spcBef>
                <a:spcPts val="0"/>
              </a:spcBef>
              <a:buNone/>
            </a:pPr>
            <a:r>
              <a:rPr lang="en"/>
              <a:t>The Assessment</a:t>
            </a:r>
          </a:p>
        </p:txBody>
      </p:sp>
      <p:sp>
        <p:nvSpPr>
          <p:cNvPr id="234" name="Shape 234"/>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a:spcBef>
                <a:spcPts val="0"/>
              </a:spcBef>
              <a:buNone/>
            </a:pPr>
            <a:r>
              <a:t/>
            </a:r>
            <a:endParaRPr/>
          </a:p>
        </p:txBody>
      </p:sp>
      <p:sp>
        <p:nvSpPr>
          <p:cNvPr id="235" name="Shape 235"/>
          <p:cNvSpPr txBox="1"/>
          <p:nvPr>
            <p:ph idx="1" type="subTitle"/>
          </p:nvPr>
        </p:nvSpPr>
        <p:spPr>
          <a:xfrm>
            <a:off x="265500" y="2769001"/>
            <a:ext cx="4045200" cy="1269300"/>
          </a:xfrm>
          <a:prstGeom prst="rect">
            <a:avLst/>
          </a:prstGeom>
        </p:spPr>
        <p:txBody>
          <a:bodyPr anchorCtr="0" anchor="t" bIns="91425" lIns="91425" rIns="91425" tIns="91425">
            <a:noAutofit/>
          </a:bodyPr>
          <a:lstStyle/>
          <a:p>
            <a:pPr lvl="0">
              <a:spcBef>
                <a:spcPts val="0"/>
              </a:spcBef>
              <a:buNone/>
            </a:pPr>
            <a:r>
              <a:rPr lang="en"/>
              <a:t>Inbox &amp; Report Features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type="title"/>
          </p:nvPr>
        </p:nvSpPr>
        <p:spPr>
          <a:xfrm>
            <a:off x="311700" y="339875"/>
            <a:ext cx="8520600" cy="607800"/>
          </a:xfrm>
          <a:prstGeom prst="rect">
            <a:avLst/>
          </a:prstGeom>
        </p:spPr>
        <p:txBody>
          <a:bodyPr anchorCtr="0" anchor="t" bIns="91425" lIns="91425" rIns="91425" tIns="91425">
            <a:noAutofit/>
          </a:bodyPr>
          <a:lstStyle/>
          <a:p>
            <a:pPr lvl="0" rtl="0">
              <a:spcBef>
                <a:spcPts val="0"/>
              </a:spcBef>
              <a:buNone/>
            </a:pPr>
            <a:r>
              <a:rPr lang="en"/>
              <a:t>First… A Review:</a:t>
            </a:r>
          </a:p>
        </p:txBody>
      </p:sp>
      <p:sp>
        <p:nvSpPr>
          <p:cNvPr id="94" name="Shape 94"/>
          <p:cNvSpPr txBox="1"/>
          <p:nvPr>
            <p:ph idx="1" type="body"/>
          </p:nvPr>
        </p:nvSpPr>
        <p:spPr>
          <a:xfrm>
            <a:off x="311700" y="893675"/>
            <a:ext cx="8520600" cy="3551100"/>
          </a:xfrm>
          <a:prstGeom prst="rect">
            <a:avLst/>
          </a:prstGeom>
        </p:spPr>
        <p:txBody>
          <a:bodyPr anchorCtr="0" anchor="t" bIns="91425" lIns="91425" rIns="91425" tIns="91425">
            <a:noAutofit/>
          </a:bodyPr>
          <a:lstStyle/>
          <a:p>
            <a:pPr indent="-381000" lvl="0" marL="457200" rtl="0">
              <a:lnSpc>
                <a:spcPct val="100000"/>
              </a:lnSpc>
              <a:spcBef>
                <a:spcPts val="1800"/>
              </a:spcBef>
              <a:spcAft>
                <a:spcPts val="0"/>
              </a:spcAft>
              <a:buClr>
                <a:srgbClr val="000000"/>
              </a:buClr>
              <a:buSzPct val="100000"/>
              <a:buFont typeface="Times New Roman"/>
            </a:pPr>
            <a:r>
              <a:rPr lang="en" sz="2400">
                <a:solidFill>
                  <a:srgbClr val="000000"/>
                </a:solidFill>
                <a:latin typeface="Times New Roman"/>
                <a:ea typeface="Times New Roman"/>
                <a:cs typeface="Times New Roman"/>
                <a:sym typeface="Times New Roman"/>
              </a:rPr>
              <a:t>What are we doing?</a:t>
            </a:r>
          </a:p>
          <a:p>
            <a:pPr indent="-355600" lvl="1" marL="914400" rtl="0">
              <a:lnSpc>
                <a:spcPct val="100000"/>
              </a:lnSpc>
              <a:spcBef>
                <a:spcPts val="1800"/>
              </a:spcBef>
              <a:spcAft>
                <a:spcPts val="0"/>
              </a:spcAft>
              <a:buClr>
                <a:srgbClr val="000000"/>
              </a:buClr>
              <a:buSzPct val="100000"/>
              <a:buFont typeface="Times New Roman"/>
            </a:pPr>
            <a:r>
              <a:rPr lang="en" sz="2000">
                <a:solidFill>
                  <a:srgbClr val="000000"/>
                </a:solidFill>
                <a:latin typeface="Times New Roman"/>
                <a:ea typeface="Times New Roman"/>
                <a:cs typeface="Times New Roman"/>
                <a:sym typeface="Times New Roman"/>
              </a:rPr>
              <a:t>Using IBM Watson and BlueMix APIs to conduct textual analysis on questions asked and personal information provided by potential students and incoming freshman. </a:t>
            </a:r>
            <a:br>
              <a:rPr lang="en" sz="2000">
                <a:solidFill>
                  <a:srgbClr val="000000"/>
                </a:solidFill>
                <a:latin typeface="Times New Roman"/>
                <a:ea typeface="Times New Roman"/>
                <a:cs typeface="Times New Roman"/>
                <a:sym typeface="Times New Roman"/>
              </a:rPr>
            </a:br>
          </a:p>
          <a:p>
            <a:pPr indent="-381000" lvl="0" marL="457200" rtl="0">
              <a:lnSpc>
                <a:spcPct val="100000"/>
              </a:lnSpc>
              <a:spcBef>
                <a:spcPts val="1800"/>
              </a:spcBef>
              <a:spcAft>
                <a:spcPts val="0"/>
              </a:spcAft>
              <a:buClr>
                <a:srgbClr val="000000"/>
              </a:buClr>
              <a:buSzPct val="100000"/>
              <a:buFont typeface="Times New Roman"/>
            </a:pPr>
            <a:r>
              <a:rPr lang="en" sz="2400">
                <a:solidFill>
                  <a:srgbClr val="000000"/>
                </a:solidFill>
                <a:latin typeface="Times New Roman"/>
                <a:ea typeface="Times New Roman"/>
                <a:cs typeface="Times New Roman"/>
                <a:sym typeface="Times New Roman"/>
              </a:rPr>
              <a:t>What is the need for this project?</a:t>
            </a:r>
          </a:p>
          <a:p>
            <a:pPr indent="-355600" lvl="1" marL="914400" rtl="0">
              <a:lnSpc>
                <a:spcPct val="100000"/>
              </a:lnSpc>
              <a:spcBef>
                <a:spcPts val="1800"/>
              </a:spcBef>
              <a:spcAft>
                <a:spcPts val="0"/>
              </a:spcAft>
              <a:buClr>
                <a:srgbClr val="000000"/>
              </a:buClr>
              <a:buSzPct val="100000"/>
              <a:buFont typeface="Times New Roman"/>
            </a:pPr>
            <a:r>
              <a:rPr lang="en" sz="2000">
                <a:solidFill>
                  <a:srgbClr val="000000"/>
                </a:solidFill>
                <a:latin typeface="Times New Roman"/>
                <a:ea typeface="Times New Roman"/>
                <a:cs typeface="Times New Roman"/>
                <a:sym typeface="Times New Roman"/>
              </a:rPr>
              <a:t>Students are often unsure of which fields would coincide with their interests and talents.</a:t>
            </a:r>
            <a:br>
              <a:rPr lang="en" sz="2000">
                <a:solidFill>
                  <a:srgbClr val="000000"/>
                </a:solidFill>
                <a:latin typeface="Times New Roman"/>
                <a:ea typeface="Times New Roman"/>
                <a:cs typeface="Times New Roman"/>
                <a:sym typeface="Times New Roman"/>
              </a:rPr>
            </a:br>
          </a:p>
          <a:p>
            <a:pPr indent="-381000" lvl="0" marL="457200" rtl="0">
              <a:lnSpc>
                <a:spcPct val="100000"/>
              </a:lnSpc>
              <a:spcBef>
                <a:spcPts val="1800"/>
              </a:spcBef>
              <a:spcAft>
                <a:spcPts val="0"/>
              </a:spcAft>
              <a:buClr>
                <a:srgbClr val="000000"/>
              </a:buClr>
              <a:buSzPct val="100000"/>
              <a:buFont typeface="Times New Roman"/>
            </a:pPr>
            <a:r>
              <a:rPr lang="en" sz="2400">
                <a:solidFill>
                  <a:srgbClr val="000000"/>
                </a:solidFill>
                <a:latin typeface="Times New Roman"/>
                <a:ea typeface="Times New Roman"/>
                <a:cs typeface="Times New Roman"/>
                <a:sym typeface="Times New Roman"/>
              </a:rPr>
              <a:t>What is our objective with this project?</a:t>
            </a:r>
          </a:p>
          <a:p>
            <a:pPr indent="-355600" lvl="1" marL="914400" rtl="0">
              <a:lnSpc>
                <a:spcPct val="100000"/>
              </a:lnSpc>
              <a:spcBef>
                <a:spcPts val="1800"/>
              </a:spcBef>
              <a:spcAft>
                <a:spcPts val="0"/>
              </a:spcAft>
              <a:buClr>
                <a:srgbClr val="000000"/>
              </a:buClr>
              <a:buSzPct val="100000"/>
              <a:buFont typeface="Times New Roman"/>
            </a:pPr>
            <a:r>
              <a:rPr lang="en" sz="2000">
                <a:solidFill>
                  <a:srgbClr val="000000"/>
                </a:solidFill>
                <a:latin typeface="Times New Roman"/>
                <a:ea typeface="Times New Roman"/>
                <a:cs typeface="Times New Roman"/>
                <a:sym typeface="Times New Roman"/>
              </a:rPr>
              <a:t>Enable students to make better career decisions.</a:t>
            </a:r>
          </a:p>
        </p:txBody>
      </p:sp>
      <p:pic>
        <p:nvPicPr>
          <p:cNvPr descr="File:Question-mark- ..." id="95" name="Shape 95"/>
          <p:cNvPicPr preferRelativeResize="0"/>
          <p:nvPr/>
        </p:nvPicPr>
        <p:blipFill>
          <a:blip r:embed="rId4">
            <a:alphaModFix/>
          </a:blip>
          <a:stretch>
            <a:fillRect/>
          </a:stretch>
        </p:blipFill>
        <p:spPr>
          <a:xfrm>
            <a:off x="5944300" y="893680"/>
            <a:ext cx="669184" cy="669195"/>
          </a:xfrm>
          <a:prstGeom prst="rect">
            <a:avLst/>
          </a:prstGeom>
          <a:noFill/>
          <a:ln>
            <a:noFill/>
          </a:ln>
        </p:spPr>
      </p:pic>
      <p:pic>
        <p:nvPicPr>
          <p:cNvPr descr="The blue robot vector art." id="96" name="Shape 96"/>
          <p:cNvPicPr preferRelativeResize="0"/>
          <p:nvPr/>
        </p:nvPicPr>
        <p:blipFill>
          <a:blip r:embed="rId5">
            <a:alphaModFix/>
          </a:blip>
          <a:stretch>
            <a:fillRect/>
          </a:stretch>
        </p:blipFill>
        <p:spPr>
          <a:xfrm>
            <a:off x="6969205" y="394290"/>
            <a:ext cx="961703" cy="866410"/>
          </a:xfrm>
          <a:prstGeom prst="rect">
            <a:avLst/>
          </a:prstGeom>
          <a:noFill/>
          <a:ln>
            <a:noFill/>
          </a:ln>
        </p:spPr>
      </p:pic>
      <p:cxnSp>
        <p:nvCxnSpPr>
          <p:cNvPr id="97" name="Shape 97"/>
          <p:cNvCxnSpPr/>
          <p:nvPr/>
        </p:nvCxnSpPr>
        <p:spPr>
          <a:xfrm flipH="1" rot="10800000">
            <a:off x="6689685" y="1060577"/>
            <a:ext cx="392100" cy="167700"/>
          </a:xfrm>
          <a:prstGeom prst="straightConnector1">
            <a:avLst/>
          </a:prstGeom>
          <a:noFill/>
          <a:ln cap="flat" cmpd="sng" w="9525">
            <a:solidFill>
              <a:srgbClr val="434343"/>
            </a:solidFill>
            <a:prstDash val="solid"/>
            <a:round/>
            <a:headEnd len="lg" w="lg" type="none"/>
            <a:tailEnd len="lg" w="lg" type="triangle"/>
          </a:ln>
        </p:spPr>
      </p:cxnSp>
      <p:pic>
        <p:nvPicPr>
          <p:cNvPr descr="Cap and Diploma | Students ..." id="98" name="Shape 98"/>
          <p:cNvPicPr preferRelativeResize="0"/>
          <p:nvPr/>
        </p:nvPicPr>
        <p:blipFill>
          <a:blip r:embed="rId6">
            <a:alphaModFix/>
          </a:blip>
          <a:stretch>
            <a:fillRect/>
          </a:stretch>
        </p:blipFill>
        <p:spPr>
          <a:xfrm>
            <a:off x="8196334" y="0"/>
            <a:ext cx="947664" cy="947677"/>
          </a:xfrm>
          <a:prstGeom prst="rect">
            <a:avLst/>
          </a:prstGeom>
          <a:noFill/>
          <a:ln>
            <a:noFill/>
          </a:ln>
        </p:spPr>
      </p:pic>
      <p:pic>
        <p:nvPicPr>
          <p:cNvPr descr="IAP_logo_wh.png" id="99" name="Shape 99"/>
          <p:cNvPicPr preferRelativeResize="0"/>
          <p:nvPr/>
        </p:nvPicPr>
        <p:blipFill>
          <a:blip r:embed="rId7">
            <a:alphaModFix amt="17000"/>
          </a:blip>
          <a:stretch>
            <a:fillRect/>
          </a:stretch>
        </p:blipFill>
        <p:spPr>
          <a:xfrm>
            <a:off x="7719100" y="3566205"/>
            <a:ext cx="1424899" cy="1424899"/>
          </a:xfrm>
          <a:prstGeom prst="rect">
            <a:avLst/>
          </a:prstGeom>
          <a:noFill/>
          <a:ln>
            <a:noFill/>
          </a:ln>
        </p:spPr>
      </p:pic>
      <p:cxnSp>
        <p:nvCxnSpPr>
          <p:cNvPr id="100" name="Shape 100"/>
          <p:cNvCxnSpPr/>
          <p:nvPr/>
        </p:nvCxnSpPr>
        <p:spPr>
          <a:xfrm flipH="1" rot="10800000">
            <a:off x="7804235" y="743652"/>
            <a:ext cx="392100" cy="167700"/>
          </a:xfrm>
          <a:prstGeom prst="straightConnector1">
            <a:avLst/>
          </a:prstGeom>
          <a:noFill/>
          <a:ln cap="flat" cmpd="sng" w="9525">
            <a:solidFill>
              <a:srgbClr val="434343"/>
            </a:solidFill>
            <a:prstDash val="solid"/>
            <a:round/>
            <a:headEnd len="lg" w="lg" type="none"/>
            <a:tailEnd len="lg" w="lg"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598100" y="2152347"/>
            <a:ext cx="8222100" cy="838800"/>
          </a:xfrm>
          <a:prstGeom prst="rect">
            <a:avLst/>
          </a:prstGeom>
        </p:spPr>
        <p:txBody>
          <a:bodyPr anchorCtr="0" anchor="ctr" bIns="91425" lIns="91425" rIns="91425" tIns="91425">
            <a:noAutofit/>
          </a:bodyPr>
          <a:lstStyle/>
          <a:p>
            <a:pPr lvl="0">
              <a:spcBef>
                <a:spcPts val="0"/>
              </a:spcBef>
              <a:buNone/>
            </a:pPr>
            <a:r>
              <a:t/>
            </a:r>
            <a:endParaRPr/>
          </a:p>
        </p:txBody>
      </p:sp>
      <p:pic>
        <p:nvPicPr>
          <p:cNvPr id="241" name="Shape 241"/>
          <p:cNvPicPr preferRelativeResize="0"/>
          <p:nvPr/>
        </p:nvPicPr>
        <p:blipFill rotWithShape="1">
          <a:blip r:embed="rId3">
            <a:alphaModFix/>
          </a:blip>
          <a:srcRect b="7019" l="9595" r="24998" t="5568"/>
          <a:stretch/>
        </p:blipFill>
        <p:spPr>
          <a:xfrm>
            <a:off x="1151137" y="0"/>
            <a:ext cx="6841732"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pic>
        <p:nvPicPr>
          <p:cNvPr id="246" name="Shape 246"/>
          <p:cNvPicPr preferRelativeResize="0"/>
          <p:nvPr/>
        </p:nvPicPr>
        <p:blipFill rotWithShape="1">
          <a:blip r:embed="rId3">
            <a:alphaModFix/>
          </a:blip>
          <a:srcRect b="0" l="678" r="983" t="0"/>
          <a:stretch/>
        </p:blipFill>
        <p:spPr>
          <a:xfrm>
            <a:off x="809625" y="0"/>
            <a:ext cx="7524748"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pic>
        <p:nvPicPr>
          <p:cNvPr id="251" name="Shape 251"/>
          <p:cNvPicPr preferRelativeResize="0"/>
          <p:nvPr/>
        </p:nvPicPr>
        <p:blipFill rotWithShape="1">
          <a:blip r:embed="rId3">
            <a:alphaModFix/>
          </a:blip>
          <a:srcRect b="0" l="630" r="778" t="0"/>
          <a:stretch/>
        </p:blipFill>
        <p:spPr>
          <a:xfrm>
            <a:off x="815575" y="0"/>
            <a:ext cx="751285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pic>
        <p:nvPicPr>
          <p:cNvPr id="256" name="Shape 256"/>
          <p:cNvPicPr preferRelativeResize="0"/>
          <p:nvPr/>
        </p:nvPicPr>
        <p:blipFill rotWithShape="1">
          <a:blip r:embed="rId3">
            <a:alphaModFix/>
          </a:blip>
          <a:srcRect b="0" l="679" r="837" t="0"/>
          <a:stretch/>
        </p:blipFill>
        <p:spPr>
          <a:xfrm>
            <a:off x="809625" y="0"/>
            <a:ext cx="7524750" cy="5143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pic>
        <p:nvPicPr>
          <p:cNvPr id="261" name="Shape 261"/>
          <p:cNvPicPr preferRelativeResize="0"/>
          <p:nvPr/>
        </p:nvPicPr>
        <p:blipFill>
          <a:blip r:embed="rId3">
            <a:alphaModFix/>
          </a:blip>
          <a:stretch>
            <a:fillRect/>
          </a:stretch>
        </p:blipFill>
        <p:spPr>
          <a:xfrm>
            <a:off x="763550" y="0"/>
            <a:ext cx="7616911" cy="5143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sp>
        <p:nvSpPr>
          <p:cNvPr id="266" name="Shape 266"/>
          <p:cNvSpPr txBox="1"/>
          <p:nvPr>
            <p:ph type="title"/>
          </p:nvPr>
        </p:nvSpPr>
        <p:spPr>
          <a:xfrm>
            <a:off x="265500" y="1151100"/>
            <a:ext cx="4045200" cy="1564500"/>
          </a:xfrm>
          <a:prstGeom prst="rect">
            <a:avLst/>
          </a:prstGeom>
        </p:spPr>
        <p:txBody>
          <a:bodyPr anchorCtr="0" anchor="b" bIns="91425" lIns="91425" rIns="91425" tIns="91425">
            <a:noAutofit/>
          </a:bodyPr>
          <a:lstStyle/>
          <a:p>
            <a:pPr lvl="0" rtl="0">
              <a:spcBef>
                <a:spcPts val="0"/>
              </a:spcBef>
              <a:buNone/>
            </a:pPr>
            <a:r>
              <a:rPr lang="en"/>
              <a:t>Lessons Learned</a:t>
            </a:r>
          </a:p>
        </p:txBody>
      </p:sp>
      <p:sp>
        <p:nvSpPr>
          <p:cNvPr id="267" name="Shape 267"/>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graphicFrame>
        <p:nvGraphicFramePr>
          <p:cNvPr id="272" name="Shape 272"/>
          <p:cNvGraphicFramePr/>
          <p:nvPr/>
        </p:nvGraphicFramePr>
        <p:xfrm>
          <a:off x="404075" y="618850"/>
          <a:ext cx="3000000" cy="3000000"/>
        </p:xfrm>
        <a:graphic>
          <a:graphicData uri="http://schemas.openxmlformats.org/drawingml/2006/table">
            <a:tbl>
              <a:tblPr>
                <a:noFill/>
                <a:tableStyleId>{715937A1-45FB-4705-8C86-84A405E58DEF}</a:tableStyleId>
              </a:tblPr>
              <a:tblGrid>
                <a:gridCol w="1637050"/>
                <a:gridCol w="1591250"/>
                <a:gridCol w="2566450"/>
                <a:gridCol w="1310625"/>
                <a:gridCol w="1331750"/>
              </a:tblGrid>
              <a:tr h="474950">
                <a:tc>
                  <a:txBody>
                    <a:bodyPr>
                      <a:noAutofit/>
                    </a:bodyPr>
                    <a:lstStyle/>
                    <a:p>
                      <a:pPr lvl="0" algn="ctr">
                        <a:spcBef>
                          <a:spcPts val="0"/>
                        </a:spcBef>
                        <a:buNone/>
                      </a:pPr>
                      <a:r>
                        <a:rPr lang="en" sz="1100"/>
                        <a:t>Language :</a:t>
                      </a:r>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rPr lang="en" sz="1100"/>
                        <a:t>Javascript/ES6</a:t>
                      </a:r>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rPr lang="en" sz="1100"/>
                        <a:t>JSX</a:t>
                      </a:r>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t/>
                      </a:r>
                      <a:endParaRPr sz="1100"/>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t/>
                      </a:r>
                      <a:endParaRPr sz="1100"/>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r>
              <a:tr h="474950">
                <a:tc>
                  <a:txBody>
                    <a:bodyPr>
                      <a:noAutofit/>
                    </a:bodyPr>
                    <a:lstStyle/>
                    <a:p>
                      <a:pPr lvl="0" algn="ctr">
                        <a:spcBef>
                          <a:spcPts val="0"/>
                        </a:spcBef>
                        <a:buNone/>
                      </a:pPr>
                      <a:r>
                        <a:rPr lang="en" sz="1100"/>
                        <a:t>DB :</a:t>
                      </a:r>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rPr lang="en" sz="1100"/>
                        <a:t>MongoDB</a:t>
                      </a:r>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t/>
                      </a:r>
                      <a:endParaRPr sz="1100"/>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t/>
                      </a:r>
                      <a:endParaRPr sz="1100"/>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t/>
                      </a:r>
                      <a:endParaRPr sz="1100"/>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r>
              <a:tr h="474950">
                <a:tc>
                  <a:txBody>
                    <a:bodyPr>
                      <a:noAutofit/>
                    </a:bodyPr>
                    <a:lstStyle/>
                    <a:p>
                      <a:pPr lvl="0" algn="ctr">
                        <a:spcBef>
                          <a:spcPts val="0"/>
                        </a:spcBef>
                        <a:buNone/>
                      </a:pPr>
                      <a:r>
                        <a:rPr lang="en" sz="1100"/>
                        <a:t>Framework :</a:t>
                      </a:r>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rPr lang="en" sz="1100"/>
                        <a:t>Mongoose</a:t>
                      </a:r>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rPr lang="en" sz="1100"/>
                        <a:t>Socket.IO</a:t>
                      </a:r>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rPr lang="en" sz="1100"/>
                        <a:t>Watson-Cloud</a:t>
                      </a:r>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rPr lang="en" sz="1100"/>
                        <a:t>React-Native</a:t>
                      </a:r>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r>
              <a:tr h="474950">
                <a:tc>
                  <a:txBody>
                    <a:bodyPr>
                      <a:noAutofit/>
                    </a:bodyPr>
                    <a:lstStyle/>
                    <a:p>
                      <a:pPr lvl="0" algn="ctr">
                        <a:spcBef>
                          <a:spcPts val="0"/>
                        </a:spcBef>
                        <a:buNone/>
                      </a:pPr>
                      <a:r>
                        <a:rPr lang="en" sz="1100"/>
                        <a:t>Service :</a:t>
                      </a:r>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rPr lang="en" sz="1100"/>
                        <a:t>Watson+</a:t>
                      </a:r>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rPr lang="en" sz="1100"/>
                        <a:t>Twillio</a:t>
                      </a:r>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t/>
                      </a:r>
                      <a:endParaRPr sz="1100"/>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t/>
                      </a:r>
                      <a:endParaRPr sz="1100"/>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r>
              <a:tr h="474950">
                <a:tc>
                  <a:txBody>
                    <a:bodyPr>
                      <a:noAutofit/>
                    </a:bodyPr>
                    <a:lstStyle/>
                    <a:p>
                      <a:pPr lvl="0" algn="ctr">
                        <a:spcBef>
                          <a:spcPts val="0"/>
                        </a:spcBef>
                        <a:buNone/>
                      </a:pPr>
                      <a:r>
                        <a:rPr lang="en" sz="1100"/>
                        <a:t>AI Tech :</a:t>
                      </a:r>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rPr lang="en" sz="1100"/>
                        <a:t>Retrieve</a:t>
                      </a:r>
                      <a:r>
                        <a:rPr lang="en" sz="1100"/>
                        <a:t> and Rank</a:t>
                      </a:r>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rPr lang="en" sz="1100"/>
                        <a:t>Natural Language Understanding</a:t>
                      </a:r>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t/>
                      </a:r>
                      <a:endParaRPr sz="1100"/>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t/>
                      </a:r>
                      <a:endParaRPr sz="1100"/>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r>
              <a:tr h="474950">
                <a:tc>
                  <a:txBody>
                    <a:bodyPr>
                      <a:noAutofit/>
                    </a:bodyPr>
                    <a:lstStyle/>
                    <a:p>
                      <a:pPr lvl="0" algn="ctr">
                        <a:spcBef>
                          <a:spcPts val="0"/>
                        </a:spcBef>
                        <a:buNone/>
                      </a:pPr>
                      <a:r>
                        <a:rPr lang="en" sz="1100"/>
                        <a:t>Theory :</a:t>
                      </a:r>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rPr lang="en" sz="1100"/>
                        <a:t>Random Frost</a:t>
                      </a:r>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rPr lang="en" sz="1100"/>
                        <a:t>Decision Tree</a:t>
                      </a:r>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rPr lang="en" sz="1100"/>
                        <a:t>Boost Tree</a:t>
                      </a:r>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c>
                  <a:txBody>
                    <a:bodyPr>
                      <a:noAutofit/>
                    </a:bodyPr>
                    <a:lstStyle/>
                    <a:p>
                      <a:pPr lvl="0" algn="ctr">
                        <a:spcBef>
                          <a:spcPts val="0"/>
                        </a:spcBef>
                        <a:buNone/>
                      </a:pPr>
                      <a:r>
                        <a:t/>
                      </a:r>
                      <a:endParaRPr sz="1100"/>
                    </a:p>
                  </a:txBody>
                  <a:tcPr marT="91425" marB="91425" marR="91425" marL="91425">
                    <a:lnL cap="flat" cmpd="sng" w="9525">
                      <a:solidFill>
                        <a:srgbClr val="9E9E9E">
                          <a:alpha val="0"/>
                        </a:srgbClr>
                      </a:solidFill>
                      <a:prstDash val="dot"/>
                      <a:round/>
                      <a:headEnd len="med" w="med" type="none"/>
                      <a:tailEnd len="med" w="med" type="none"/>
                    </a:lnL>
                    <a:lnR cap="flat" cmpd="sng" w="9525">
                      <a:solidFill>
                        <a:srgbClr val="9E9E9E">
                          <a:alpha val="0"/>
                        </a:srgbClr>
                      </a:solidFill>
                      <a:prstDash val="dot"/>
                      <a:round/>
                      <a:headEnd len="med" w="med" type="none"/>
                      <a:tailEnd len="med" w="med" type="none"/>
                    </a:lnR>
                    <a:lnT cap="flat" cmpd="sng" w="9525">
                      <a:solidFill>
                        <a:srgbClr val="9E9E9E">
                          <a:alpha val="0"/>
                        </a:srgbClr>
                      </a:solidFill>
                      <a:prstDash val="dot"/>
                      <a:round/>
                      <a:headEnd len="med" w="med" type="none"/>
                      <a:tailEnd len="med" w="med" type="none"/>
                    </a:lnT>
                    <a:lnB cap="flat" cmpd="sng" w="9525">
                      <a:solidFill>
                        <a:srgbClr val="9E9E9E">
                          <a:alpha val="0"/>
                        </a:srgbClr>
                      </a:solidFill>
                      <a:prstDash val="dot"/>
                      <a:round/>
                      <a:headEnd len="med" w="med" type="none"/>
                      <a:tailEnd len="med" w="med"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pic>
        <p:nvPicPr>
          <p:cNvPr id="277" name="Shape 277"/>
          <p:cNvPicPr preferRelativeResize="0"/>
          <p:nvPr/>
        </p:nvPicPr>
        <p:blipFill>
          <a:blip r:embed="rId3">
            <a:alphaModFix/>
          </a:blip>
          <a:stretch>
            <a:fillRect/>
          </a:stretch>
        </p:blipFill>
        <p:spPr>
          <a:xfrm>
            <a:off x="479186" y="761325"/>
            <a:ext cx="3864912" cy="2820112"/>
          </a:xfrm>
          <a:prstGeom prst="rect">
            <a:avLst/>
          </a:prstGeom>
          <a:noFill/>
          <a:ln>
            <a:noFill/>
          </a:ln>
        </p:spPr>
      </p:pic>
      <p:pic>
        <p:nvPicPr>
          <p:cNvPr id="278" name="Shape 278"/>
          <p:cNvPicPr preferRelativeResize="0"/>
          <p:nvPr/>
        </p:nvPicPr>
        <p:blipFill>
          <a:blip r:embed="rId4">
            <a:alphaModFix/>
          </a:blip>
          <a:stretch>
            <a:fillRect/>
          </a:stretch>
        </p:blipFill>
        <p:spPr>
          <a:xfrm>
            <a:off x="7047275" y="118550"/>
            <a:ext cx="2005175" cy="2005175"/>
          </a:xfrm>
          <a:prstGeom prst="rect">
            <a:avLst/>
          </a:prstGeom>
          <a:noFill/>
          <a:ln>
            <a:noFill/>
          </a:ln>
        </p:spPr>
      </p:pic>
      <p:pic>
        <p:nvPicPr>
          <p:cNvPr id="279" name="Shape 279"/>
          <p:cNvPicPr preferRelativeResize="0"/>
          <p:nvPr/>
        </p:nvPicPr>
        <p:blipFill rotWithShape="1">
          <a:blip r:embed="rId5">
            <a:alphaModFix/>
          </a:blip>
          <a:srcRect b="-9481" l="0" r="0" t="0"/>
          <a:stretch/>
        </p:blipFill>
        <p:spPr>
          <a:xfrm>
            <a:off x="6166474" y="2205975"/>
            <a:ext cx="3021075" cy="2937525"/>
          </a:xfrm>
          <a:prstGeom prst="rect">
            <a:avLst/>
          </a:prstGeom>
          <a:noFill/>
          <a:ln>
            <a:noFill/>
          </a:ln>
        </p:spPr>
      </p:pic>
      <p:pic>
        <p:nvPicPr>
          <p:cNvPr id="280" name="Shape 280"/>
          <p:cNvPicPr preferRelativeResize="0"/>
          <p:nvPr/>
        </p:nvPicPr>
        <p:blipFill rotWithShape="1">
          <a:blip r:embed="rId6">
            <a:alphaModFix/>
          </a:blip>
          <a:srcRect b="11826" l="0" r="0" t="16667"/>
          <a:stretch/>
        </p:blipFill>
        <p:spPr>
          <a:xfrm>
            <a:off x="2958675" y="3999500"/>
            <a:ext cx="2379797" cy="850875"/>
          </a:xfrm>
          <a:prstGeom prst="rect">
            <a:avLst/>
          </a:prstGeom>
          <a:noFill/>
          <a:ln>
            <a:noFill/>
          </a:ln>
        </p:spPr>
      </p:pic>
      <p:pic>
        <p:nvPicPr>
          <p:cNvPr id="281" name="Shape 281"/>
          <p:cNvPicPr preferRelativeResize="0"/>
          <p:nvPr/>
        </p:nvPicPr>
        <p:blipFill>
          <a:blip r:embed="rId7">
            <a:alphaModFix/>
          </a:blip>
          <a:stretch>
            <a:fillRect/>
          </a:stretch>
        </p:blipFill>
        <p:spPr>
          <a:xfrm>
            <a:off x="5029500" y="359050"/>
            <a:ext cx="1691475" cy="1691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pic>
        <p:nvPicPr>
          <p:cNvPr id="286" name="Shape 286"/>
          <p:cNvPicPr preferRelativeResize="0"/>
          <p:nvPr/>
        </p:nvPicPr>
        <p:blipFill>
          <a:blip r:embed="rId3">
            <a:alphaModFix/>
          </a:blip>
          <a:stretch>
            <a:fillRect/>
          </a:stretch>
        </p:blipFill>
        <p:spPr>
          <a:xfrm>
            <a:off x="-38249" y="201049"/>
            <a:ext cx="3812025" cy="2630299"/>
          </a:xfrm>
          <a:prstGeom prst="rect">
            <a:avLst/>
          </a:prstGeom>
          <a:noFill/>
          <a:ln>
            <a:noFill/>
          </a:ln>
        </p:spPr>
      </p:pic>
      <p:pic>
        <p:nvPicPr>
          <p:cNvPr id="287" name="Shape 287"/>
          <p:cNvPicPr preferRelativeResize="0"/>
          <p:nvPr/>
        </p:nvPicPr>
        <p:blipFill rotWithShape="1">
          <a:blip r:embed="rId4">
            <a:alphaModFix/>
          </a:blip>
          <a:srcRect b="0" l="12345" r="16332" t="0"/>
          <a:stretch/>
        </p:blipFill>
        <p:spPr>
          <a:xfrm>
            <a:off x="3521495" y="1157899"/>
            <a:ext cx="2413054" cy="2471725"/>
          </a:xfrm>
          <a:prstGeom prst="rect">
            <a:avLst/>
          </a:prstGeom>
          <a:noFill/>
          <a:ln>
            <a:noFill/>
          </a:ln>
        </p:spPr>
      </p:pic>
      <p:pic>
        <p:nvPicPr>
          <p:cNvPr id="288" name="Shape 288"/>
          <p:cNvPicPr preferRelativeResize="0"/>
          <p:nvPr/>
        </p:nvPicPr>
        <p:blipFill>
          <a:blip r:embed="rId5">
            <a:alphaModFix/>
          </a:blip>
          <a:stretch>
            <a:fillRect/>
          </a:stretch>
        </p:blipFill>
        <p:spPr>
          <a:xfrm>
            <a:off x="152975" y="3185586"/>
            <a:ext cx="1287550" cy="1071224"/>
          </a:xfrm>
          <a:prstGeom prst="rect">
            <a:avLst/>
          </a:prstGeom>
          <a:noFill/>
          <a:ln>
            <a:noFill/>
          </a:ln>
        </p:spPr>
      </p:pic>
      <p:pic>
        <p:nvPicPr>
          <p:cNvPr id="289" name="Shape 289"/>
          <p:cNvPicPr preferRelativeResize="0"/>
          <p:nvPr/>
        </p:nvPicPr>
        <p:blipFill rotWithShape="1">
          <a:blip r:embed="rId6">
            <a:alphaModFix/>
          </a:blip>
          <a:srcRect b="0" l="0" r="49710" t="3437"/>
          <a:stretch/>
        </p:blipFill>
        <p:spPr>
          <a:xfrm flipH="1">
            <a:off x="5373899" y="2451300"/>
            <a:ext cx="3751276" cy="2539799"/>
          </a:xfrm>
          <a:prstGeom prst="rect">
            <a:avLst/>
          </a:prstGeom>
          <a:noFill/>
          <a:ln>
            <a:noFill/>
          </a:ln>
        </p:spPr>
      </p:pic>
      <p:pic>
        <p:nvPicPr>
          <p:cNvPr id="290" name="Shape 290"/>
          <p:cNvPicPr preferRelativeResize="0"/>
          <p:nvPr/>
        </p:nvPicPr>
        <p:blipFill>
          <a:blip r:embed="rId7">
            <a:alphaModFix/>
          </a:blip>
          <a:stretch>
            <a:fillRect/>
          </a:stretch>
        </p:blipFill>
        <p:spPr>
          <a:xfrm>
            <a:off x="5925300" y="76199"/>
            <a:ext cx="3142500" cy="1762949"/>
          </a:xfrm>
          <a:prstGeom prst="rect">
            <a:avLst/>
          </a:prstGeom>
          <a:noFill/>
          <a:ln>
            <a:noFill/>
          </a:ln>
        </p:spPr>
      </p:pic>
      <p:pic>
        <p:nvPicPr>
          <p:cNvPr id="291" name="Shape 291"/>
          <p:cNvPicPr preferRelativeResize="0"/>
          <p:nvPr/>
        </p:nvPicPr>
        <p:blipFill>
          <a:blip r:embed="rId8">
            <a:alphaModFix/>
          </a:blip>
          <a:stretch>
            <a:fillRect/>
          </a:stretch>
        </p:blipFill>
        <p:spPr>
          <a:xfrm>
            <a:off x="1604550" y="3610809"/>
            <a:ext cx="3142500" cy="1312240"/>
          </a:xfrm>
          <a:prstGeom prst="rect">
            <a:avLst/>
          </a:prstGeom>
          <a:noFill/>
          <a:ln>
            <a:noFill/>
          </a:ln>
        </p:spPr>
      </p:pic>
      <p:pic>
        <p:nvPicPr>
          <p:cNvPr id="292" name="Shape 292"/>
          <p:cNvPicPr preferRelativeResize="0"/>
          <p:nvPr/>
        </p:nvPicPr>
        <p:blipFill>
          <a:blip r:embed="rId9">
            <a:alphaModFix/>
          </a:blip>
          <a:stretch>
            <a:fillRect/>
          </a:stretch>
        </p:blipFill>
        <p:spPr>
          <a:xfrm>
            <a:off x="3294500" y="577724"/>
            <a:ext cx="2867025" cy="29075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1000"/>
                                        <p:tgtEl>
                                          <p:spTgt spid="287"/>
                                        </p:tgtEl>
                                      </p:cBhvr>
                                    </p:animEffect>
                                    <p:set>
                                      <p:cBhvr>
                                        <p:cTn dur="1" fill="hold">
                                          <p:stCondLst>
                                            <p:cond delay="1000"/>
                                          </p:stCondLst>
                                        </p:cTn>
                                        <p:tgtEl>
                                          <p:spTgt spid="28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p:nvPr/>
        </p:nvSpPr>
        <p:spPr>
          <a:xfrm>
            <a:off x="0" y="0"/>
            <a:ext cx="9144000" cy="5143500"/>
          </a:xfrm>
          <a:prstGeom prst="rect">
            <a:avLst/>
          </a:prstGeom>
          <a:noFill/>
          <a:ln cap="flat" cmpd="sng" w="76200">
            <a:solidFill>
              <a:schemeClr val="dk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8" name="Shape 298"/>
          <p:cNvSpPr/>
          <p:nvPr/>
        </p:nvSpPr>
        <p:spPr>
          <a:xfrm>
            <a:off x="0" y="0"/>
            <a:ext cx="9144000" cy="5143500"/>
          </a:xfrm>
          <a:prstGeom prst="rect">
            <a:avLst/>
          </a:prstGeom>
          <a:noFill/>
          <a:ln cap="flat" cmpd="sng" w="28575">
            <a:solidFill>
              <a:schemeClr val="accent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IBM_Watson_avatar_pos.png" id="299" name="Shape 299"/>
          <p:cNvPicPr preferRelativeResize="0"/>
          <p:nvPr/>
        </p:nvPicPr>
        <p:blipFill>
          <a:blip r:embed="rId3">
            <a:alphaModFix amt="49000"/>
          </a:blip>
          <a:stretch>
            <a:fillRect/>
          </a:stretch>
        </p:blipFill>
        <p:spPr>
          <a:xfrm>
            <a:off x="3070796" y="710275"/>
            <a:ext cx="3002401" cy="2960949"/>
          </a:xfrm>
          <a:prstGeom prst="rect">
            <a:avLst/>
          </a:prstGeom>
          <a:noFill/>
          <a:ln>
            <a:noFill/>
          </a:ln>
        </p:spPr>
      </p:pic>
      <p:sp>
        <p:nvSpPr>
          <p:cNvPr id="300" name="Shape 300"/>
          <p:cNvSpPr txBox="1"/>
          <p:nvPr/>
        </p:nvSpPr>
        <p:spPr>
          <a:xfrm>
            <a:off x="1057800" y="3671225"/>
            <a:ext cx="7028400" cy="1038300"/>
          </a:xfrm>
          <a:prstGeom prst="rect">
            <a:avLst/>
          </a:prstGeom>
          <a:noFill/>
          <a:ln>
            <a:noFill/>
          </a:ln>
        </p:spPr>
        <p:txBody>
          <a:bodyPr anchorCtr="0" anchor="ctr" bIns="91425" lIns="91425" rIns="91425" tIns="91425">
            <a:noAutofit/>
          </a:bodyPr>
          <a:lstStyle/>
          <a:p>
            <a:pPr lvl="0" rtl="0" algn="ctr">
              <a:spcBef>
                <a:spcPts val="0"/>
              </a:spcBef>
              <a:buNone/>
            </a:pPr>
            <a:r>
              <a:rPr b="1" lang="en" sz="4800"/>
              <a:t>QUESTIONS?</a:t>
            </a:r>
          </a:p>
        </p:txBody>
      </p:sp>
      <p:pic>
        <p:nvPicPr>
          <p:cNvPr descr="IAP_logo_wh.png" id="301" name="Shape 301"/>
          <p:cNvPicPr preferRelativeResize="0"/>
          <p:nvPr/>
        </p:nvPicPr>
        <p:blipFill>
          <a:blip r:embed="rId4">
            <a:alphaModFix amt="58000"/>
          </a:blip>
          <a:stretch>
            <a:fillRect/>
          </a:stretch>
        </p:blipFill>
        <p:spPr>
          <a:xfrm>
            <a:off x="3752675" y="1790224"/>
            <a:ext cx="1638649" cy="16386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265500" y="1151100"/>
            <a:ext cx="4045200" cy="1564500"/>
          </a:xfrm>
          <a:prstGeom prst="rect">
            <a:avLst/>
          </a:prstGeom>
        </p:spPr>
        <p:txBody>
          <a:bodyPr anchorCtr="0" anchor="b" bIns="91425" lIns="91425" rIns="91425" tIns="91425">
            <a:noAutofit/>
          </a:bodyPr>
          <a:lstStyle/>
          <a:p>
            <a:pPr lvl="0">
              <a:spcBef>
                <a:spcPts val="0"/>
              </a:spcBef>
              <a:buNone/>
            </a:pPr>
            <a:r>
              <a:rPr lang="en"/>
              <a:t>Algorithms</a:t>
            </a:r>
          </a:p>
        </p:txBody>
      </p:sp>
      <p:sp>
        <p:nvSpPr>
          <p:cNvPr id="106" name="Shape 106"/>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a:spcBef>
                <a:spcPts val="0"/>
              </a:spcBef>
              <a:buNone/>
            </a:pPr>
            <a:r>
              <a:t/>
            </a:r>
            <a:endParaRPr/>
          </a:p>
        </p:txBody>
      </p:sp>
      <p:sp>
        <p:nvSpPr>
          <p:cNvPr id="107" name="Shape 107"/>
          <p:cNvSpPr txBox="1"/>
          <p:nvPr>
            <p:ph idx="1" type="subTitle"/>
          </p:nvPr>
        </p:nvSpPr>
        <p:spPr>
          <a:xfrm>
            <a:off x="265500" y="2769001"/>
            <a:ext cx="4045200" cy="12693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Key Algorithms - Preprocessing Input</a:t>
            </a:r>
          </a:p>
        </p:txBody>
      </p:sp>
      <p:pic>
        <p:nvPicPr>
          <p:cNvPr id="113" name="Shape 113"/>
          <p:cNvPicPr preferRelativeResize="0"/>
          <p:nvPr/>
        </p:nvPicPr>
        <p:blipFill>
          <a:blip r:embed="rId4">
            <a:alphaModFix/>
          </a:blip>
          <a:stretch>
            <a:fillRect/>
          </a:stretch>
        </p:blipFill>
        <p:spPr>
          <a:xfrm>
            <a:off x="88950" y="1064350"/>
            <a:ext cx="4757124" cy="1635650"/>
          </a:xfrm>
          <a:prstGeom prst="rect">
            <a:avLst/>
          </a:prstGeom>
          <a:noFill/>
          <a:ln>
            <a:noFill/>
          </a:ln>
        </p:spPr>
      </p:pic>
      <p:pic>
        <p:nvPicPr>
          <p:cNvPr id="114" name="Shape 114"/>
          <p:cNvPicPr preferRelativeResize="0"/>
          <p:nvPr/>
        </p:nvPicPr>
        <p:blipFill>
          <a:blip r:embed="rId5">
            <a:alphaModFix/>
          </a:blip>
          <a:stretch>
            <a:fillRect/>
          </a:stretch>
        </p:blipFill>
        <p:spPr>
          <a:xfrm>
            <a:off x="4906824" y="1064350"/>
            <a:ext cx="4217174" cy="517149"/>
          </a:xfrm>
          <a:prstGeom prst="rect">
            <a:avLst/>
          </a:prstGeom>
          <a:noFill/>
          <a:ln>
            <a:noFill/>
          </a:ln>
        </p:spPr>
      </p:pic>
      <p:pic>
        <p:nvPicPr>
          <p:cNvPr id="115" name="Shape 115"/>
          <p:cNvPicPr preferRelativeResize="0"/>
          <p:nvPr/>
        </p:nvPicPr>
        <p:blipFill>
          <a:blip r:embed="rId6">
            <a:alphaModFix/>
          </a:blip>
          <a:stretch>
            <a:fillRect/>
          </a:stretch>
        </p:blipFill>
        <p:spPr>
          <a:xfrm>
            <a:off x="4906826" y="1667634"/>
            <a:ext cx="4217174" cy="1295239"/>
          </a:xfrm>
          <a:prstGeom prst="rect">
            <a:avLst/>
          </a:prstGeom>
          <a:noFill/>
          <a:ln>
            <a:noFill/>
          </a:ln>
        </p:spPr>
      </p:pic>
      <p:pic>
        <p:nvPicPr>
          <p:cNvPr id="116" name="Shape 116"/>
          <p:cNvPicPr preferRelativeResize="0"/>
          <p:nvPr/>
        </p:nvPicPr>
        <p:blipFill>
          <a:blip r:embed="rId7">
            <a:alphaModFix/>
          </a:blip>
          <a:stretch>
            <a:fillRect/>
          </a:stretch>
        </p:blipFill>
        <p:spPr>
          <a:xfrm>
            <a:off x="4906825" y="3077852"/>
            <a:ext cx="4217174" cy="1648773"/>
          </a:xfrm>
          <a:prstGeom prst="rect">
            <a:avLst/>
          </a:prstGeom>
          <a:noFill/>
          <a:ln>
            <a:noFill/>
          </a:ln>
        </p:spPr>
      </p:pic>
      <p:cxnSp>
        <p:nvCxnSpPr>
          <p:cNvPr id="117" name="Shape 117"/>
          <p:cNvCxnSpPr/>
          <p:nvPr/>
        </p:nvCxnSpPr>
        <p:spPr>
          <a:xfrm flipH="1">
            <a:off x="3320850" y="1174500"/>
            <a:ext cx="1640400" cy="94500"/>
          </a:xfrm>
          <a:prstGeom prst="straightConnector1">
            <a:avLst/>
          </a:prstGeom>
          <a:noFill/>
          <a:ln cap="flat" cmpd="sng" w="9525">
            <a:solidFill>
              <a:srgbClr val="EA9999"/>
            </a:solidFill>
            <a:prstDash val="solid"/>
            <a:round/>
            <a:headEnd len="lg" w="lg" type="none"/>
            <a:tailEnd len="lg" w="lg" type="triangle"/>
          </a:ln>
        </p:spPr>
      </p:cxnSp>
      <p:cxnSp>
        <p:nvCxnSpPr>
          <p:cNvPr id="118" name="Shape 118"/>
          <p:cNvCxnSpPr/>
          <p:nvPr/>
        </p:nvCxnSpPr>
        <p:spPr>
          <a:xfrm flipH="1">
            <a:off x="1883250" y="1748250"/>
            <a:ext cx="3064500" cy="317400"/>
          </a:xfrm>
          <a:prstGeom prst="straightConnector1">
            <a:avLst/>
          </a:prstGeom>
          <a:noFill/>
          <a:ln cap="flat" cmpd="sng" w="9525">
            <a:solidFill>
              <a:srgbClr val="EA9999"/>
            </a:solidFill>
            <a:prstDash val="solid"/>
            <a:round/>
            <a:headEnd len="lg" w="lg" type="none"/>
            <a:tailEnd len="lg" w="lg" type="triangle"/>
          </a:ln>
        </p:spPr>
      </p:cxnSp>
      <p:cxnSp>
        <p:nvCxnSpPr>
          <p:cNvPr id="119" name="Shape 119"/>
          <p:cNvCxnSpPr/>
          <p:nvPr/>
        </p:nvCxnSpPr>
        <p:spPr>
          <a:xfrm rot="10800000">
            <a:off x="2868750" y="2585250"/>
            <a:ext cx="2065500" cy="553500"/>
          </a:xfrm>
          <a:prstGeom prst="straightConnector1">
            <a:avLst/>
          </a:prstGeom>
          <a:noFill/>
          <a:ln cap="flat" cmpd="sng" w="9525">
            <a:solidFill>
              <a:srgbClr val="EA9999"/>
            </a:solidFill>
            <a:prstDash val="solid"/>
            <a:round/>
            <a:headEnd len="lg" w="lg" type="none"/>
            <a:tailEnd len="lg" w="lg"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Key Algorithms - Ask AI</a:t>
            </a:r>
          </a:p>
          <a:p>
            <a:pPr lvl="0">
              <a:spcBef>
                <a:spcPts val="0"/>
              </a:spcBef>
              <a:buNone/>
            </a:pPr>
            <a:r>
              <a:t/>
            </a:r>
            <a:endParaRPr/>
          </a:p>
        </p:txBody>
      </p:sp>
      <p:pic>
        <p:nvPicPr>
          <p:cNvPr id="125" name="Shape 125"/>
          <p:cNvPicPr preferRelativeResize="0"/>
          <p:nvPr/>
        </p:nvPicPr>
        <p:blipFill>
          <a:blip r:embed="rId3">
            <a:alphaModFix/>
          </a:blip>
          <a:stretch>
            <a:fillRect/>
          </a:stretch>
        </p:blipFill>
        <p:spPr>
          <a:xfrm>
            <a:off x="152400" y="1147774"/>
            <a:ext cx="4680599" cy="1518975"/>
          </a:xfrm>
          <a:prstGeom prst="rect">
            <a:avLst/>
          </a:prstGeom>
          <a:noFill/>
          <a:ln>
            <a:noFill/>
          </a:ln>
        </p:spPr>
      </p:pic>
      <p:pic>
        <p:nvPicPr>
          <p:cNvPr id="126" name="Shape 126"/>
          <p:cNvPicPr preferRelativeResize="0"/>
          <p:nvPr/>
        </p:nvPicPr>
        <p:blipFill>
          <a:blip r:embed="rId4">
            <a:alphaModFix/>
          </a:blip>
          <a:stretch>
            <a:fillRect/>
          </a:stretch>
        </p:blipFill>
        <p:spPr>
          <a:xfrm>
            <a:off x="118650" y="3642150"/>
            <a:ext cx="5684249" cy="1136849"/>
          </a:xfrm>
          <a:prstGeom prst="rect">
            <a:avLst/>
          </a:prstGeom>
          <a:noFill/>
          <a:ln>
            <a:noFill/>
          </a:ln>
        </p:spPr>
      </p:pic>
      <p:pic>
        <p:nvPicPr>
          <p:cNvPr id="127" name="Shape 127"/>
          <p:cNvPicPr preferRelativeResize="0"/>
          <p:nvPr/>
        </p:nvPicPr>
        <p:blipFill>
          <a:blip r:embed="rId5">
            <a:alphaModFix/>
          </a:blip>
          <a:stretch>
            <a:fillRect/>
          </a:stretch>
        </p:blipFill>
        <p:spPr>
          <a:xfrm>
            <a:off x="2832024" y="2204500"/>
            <a:ext cx="6235776" cy="1568750"/>
          </a:xfrm>
          <a:prstGeom prst="rect">
            <a:avLst/>
          </a:prstGeom>
          <a:noFill/>
          <a:ln>
            <a:noFill/>
          </a:ln>
        </p:spPr>
      </p:pic>
      <p:cxnSp>
        <p:nvCxnSpPr>
          <p:cNvPr id="128" name="Shape 128"/>
          <p:cNvCxnSpPr/>
          <p:nvPr/>
        </p:nvCxnSpPr>
        <p:spPr>
          <a:xfrm>
            <a:off x="1242000" y="2072250"/>
            <a:ext cx="2214000" cy="155400"/>
          </a:xfrm>
          <a:prstGeom prst="straightConnector1">
            <a:avLst/>
          </a:prstGeom>
          <a:noFill/>
          <a:ln cap="flat" cmpd="sng" w="9525">
            <a:solidFill>
              <a:srgbClr val="FFD966"/>
            </a:solidFill>
            <a:prstDash val="solid"/>
            <a:round/>
            <a:headEnd len="lg" w="lg" type="none"/>
            <a:tailEnd len="lg" w="lg" type="triangle"/>
          </a:ln>
        </p:spPr>
      </p:cxnSp>
      <p:cxnSp>
        <p:nvCxnSpPr>
          <p:cNvPr id="129" name="Shape 129"/>
          <p:cNvCxnSpPr/>
          <p:nvPr/>
        </p:nvCxnSpPr>
        <p:spPr>
          <a:xfrm flipH="1">
            <a:off x="2868750" y="3307500"/>
            <a:ext cx="1404000" cy="546600"/>
          </a:xfrm>
          <a:prstGeom prst="straightConnector1">
            <a:avLst/>
          </a:prstGeom>
          <a:noFill/>
          <a:ln cap="flat" cmpd="sng" w="9525">
            <a:solidFill>
              <a:srgbClr val="FFD966"/>
            </a:solidFill>
            <a:prstDash val="solid"/>
            <a:round/>
            <a:headEnd len="lg" w="lg" type="none"/>
            <a:tailEnd len="lg" w="lg"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265500" y="1151100"/>
            <a:ext cx="4045200" cy="1564500"/>
          </a:xfrm>
          <a:prstGeom prst="rect">
            <a:avLst/>
          </a:prstGeom>
        </p:spPr>
        <p:txBody>
          <a:bodyPr anchorCtr="0" anchor="b" bIns="91425" lIns="91425" rIns="91425" tIns="91425">
            <a:noAutofit/>
          </a:bodyPr>
          <a:lstStyle/>
          <a:p>
            <a:pPr lvl="0">
              <a:spcBef>
                <a:spcPts val="0"/>
              </a:spcBef>
              <a:buNone/>
            </a:pPr>
            <a:r>
              <a:rPr lang="en"/>
              <a:t>Testing</a:t>
            </a:r>
          </a:p>
        </p:txBody>
      </p:sp>
      <p:sp>
        <p:nvSpPr>
          <p:cNvPr id="135" name="Shape 135"/>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a:spcBef>
                <a:spcPts val="0"/>
              </a:spcBef>
              <a:buNone/>
            </a:pPr>
            <a:r>
              <a:t/>
            </a:r>
            <a:endParaRPr/>
          </a:p>
        </p:txBody>
      </p:sp>
      <p:sp>
        <p:nvSpPr>
          <p:cNvPr id="136" name="Shape 136"/>
          <p:cNvSpPr txBox="1"/>
          <p:nvPr>
            <p:ph idx="1" type="subTitle"/>
          </p:nvPr>
        </p:nvSpPr>
        <p:spPr>
          <a:xfrm>
            <a:off x="265500" y="2769001"/>
            <a:ext cx="4045200" cy="12693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Test Results - Unit &amp; Acceptance Tests</a:t>
            </a:r>
          </a:p>
        </p:txBody>
      </p:sp>
      <p:sp>
        <p:nvSpPr>
          <p:cNvPr id="142" name="Shape 142"/>
          <p:cNvSpPr txBox="1"/>
          <p:nvPr>
            <p:ph idx="1" type="body"/>
          </p:nvPr>
        </p:nvSpPr>
        <p:spPr>
          <a:xfrm>
            <a:off x="311700" y="1229875"/>
            <a:ext cx="8723400" cy="1585500"/>
          </a:xfrm>
          <a:prstGeom prst="rect">
            <a:avLst/>
          </a:prstGeom>
        </p:spPr>
        <p:txBody>
          <a:bodyPr anchorCtr="0" anchor="t" bIns="91425" lIns="91425" rIns="91425" tIns="91425">
            <a:noAutofit/>
          </a:bodyPr>
          <a:lstStyle/>
          <a:p>
            <a:pPr indent="-355600" lvl="0" marL="457200" rtl="0">
              <a:spcBef>
                <a:spcPts val="0"/>
              </a:spcBef>
              <a:buSzPct val="100000"/>
            </a:pPr>
            <a:r>
              <a:rPr lang="en" sz="2000"/>
              <a:t>Total of 62 Unit &amp; Acceptance Tests</a:t>
            </a:r>
          </a:p>
        </p:txBody>
      </p:sp>
      <p:pic>
        <p:nvPicPr>
          <p:cNvPr id="143" name="Shape 143"/>
          <p:cNvPicPr preferRelativeResize="0"/>
          <p:nvPr/>
        </p:nvPicPr>
        <p:blipFill>
          <a:blip r:embed="rId4">
            <a:alphaModFix/>
          </a:blip>
          <a:stretch>
            <a:fillRect/>
          </a:stretch>
        </p:blipFill>
        <p:spPr>
          <a:xfrm>
            <a:off x="587437" y="2045303"/>
            <a:ext cx="7969124" cy="2428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pic>
        <p:nvPicPr>
          <p:cNvPr id="148" name="Shape 148"/>
          <p:cNvPicPr preferRelativeResize="0"/>
          <p:nvPr/>
        </p:nvPicPr>
        <p:blipFill>
          <a:blip r:embed="rId3">
            <a:alphaModFix/>
          </a:blip>
          <a:stretch>
            <a:fillRect/>
          </a:stretch>
        </p:blipFill>
        <p:spPr>
          <a:xfrm>
            <a:off x="423862" y="1266825"/>
            <a:ext cx="8296275" cy="3371850"/>
          </a:xfrm>
          <a:prstGeom prst="rect">
            <a:avLst/>
          </a:prstGeom>
          <a:noFill/>
          <a:ln>
            <a:noFill/>
          </a:ln>
        </p:spPr>
      </p:pic>
      <p:sp>
        <p:nvSpPr>
          <p:cNvPr id="149" name="Shape 149"/>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Testing Coverage</a:t>
            </a:r>
          </a:p>
        </p:txBody>
      </p:sp>
      <p:sp>
        <p:nvSpPr>
          <p:cNvPr id="150" name="Shape 150"/>
          <p:cNvSpPr/>
          <p:nvPr/>
        </p:nvSpPr>
        <p:spPr>
          <a:xfrm>
            <a:off x="3611625" y="2663775"/>
            <a:ext cx="1976400" cy="1891200"/>
          </a:xfrm>
          <a:prstGeom prst="donut">
            <a:avLst>
              <a:gd fmla="val 16283" name="adj"/>
            </a:avLst>
          </a:prstGeom>
          <a:solidFill>
            <a:srgbClr val="38761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1" name="Shape 151"/>
          <p:cNvSpPr/>
          <p:nvPr/>
        </p:nvSpPr>
        <p:spPr>
          <a:xfrm>
            <a:off x="6040825" y="2663775"/>
            <a:ext cx="1976400" cy="1891200"/>
          </a:xfrm>
          <a:prstGeom prst="noSmoking">
            <a:avLst>
              <a:gd fmla="val 18750" name="adj"/>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2" name="Shape 152"/>
          <p:cNvSpPr/>
          <p:nvPr/>
        </p:nvSpPr>
        <p:spPr>
          <a:xfrm>
            <a:off x="1191525" y="2663775"/>
            <a:ext cx="1976400" cy="1891200"/>
          </a:xfrm>
          <a:prstGeom prst="donut">
            <a:avLst>
              <a:gd fmla="val 16283" name="adj"/>
            </a:avLst>
          </a:prstGeom>
          <a:solidFill>
            <a:srgbClr val="FF99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Decision Coverage</a:t>
            </a:r>
          </a:p>
        </p:txBody>
      </p:sp>
      <p:pic>
        <p:nvPicPr>
          <p:cNvPr id="158" name="Shape 158"/>
          <p:cNvPicPr preferRelativeResize="0"/>
          <p:nvPr/>
        </p:nvPicPr>
        <p:blipFill>
          <a:blip r:embed="rId3">
            <a:alphaModFix/>
          </a:blip>
          <a:stretch>
            <a:fillRect/>
          </a:stretch>
        </p:blipFill>
        <p:spPr>
          <a:xfrm>
            <a:off x="1853854" y="1017800"/>
            <a:ext cx="5436300" cy="3837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